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75" r:id="rId3"/>
    <p:sldId id="284" r:id="rId4"/>
    <p:sldId id="269" r:id="rId5"/>
    <p:sldId id="279" r:id="rId6"/>
    <p:sldId id="285" r:id="rId7"/>
    <p:sldId id="280" r:id="rId8"/>
    <p:sldId id="286" r:id="rId9"/>
    <p:sldId id="287" r:id="rId10"/>
    <p:sldId id="288" r:id="rId11"/>
    <p:sldId id="289" r:id="rId12"/>
    <p:sldId id="290" r:id="rId1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4" autoAdjust="0"/>
    <p:restoredTop sz="57511" autoAdjust="0"/>
  </p:normalViewPr>
  <p:slideViewPr>
    <p:cSldViewPr snapToGrid="0">
      <p:cViewPr varScale="1">
        <p:scale>
          <a:sx n="64" d="100"/>
          <a:sy n="64" d="100"/>
        </p:scale>
        <p:origin x="800" y="184"/>
      </p:cViewPr>
      <p:guideLst>
        <p:guide orient="horz" pos="2160"/>
        <p:guide pos="3840"/>
      </p:guideLst>
    </p:cSldViewPr>
  </p:slideViewPr>
  <p:notesTextViewPr>
    <p:cViewPr>
      <p:scale>
        <a:sx n="3" d="2"/>
        <a:sy n="3" d="2"/>
      </p:scale>
      <p:origin x="0" y="0"/>
    </p:cViewPr>
  </p:notesTextViewPr>
  <p:notesViewPr>
    <p:cSldViewPr snapToGrid="0">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014C29F-AFDA-4E24-8481-F4C208B15C83}" type="datetime1">
              <a:rPr lang="en-GB" smtClean="0"/>
              <a:t>14/08/2020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n-GB" smtClean="0"/>
              <a:t>‹#›</a:t>
            </a:fld>
            <a:endParaRPr lang="en-GB"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1F56AB4-FCE2-4581-AAF7-961FA83B5CA8}" type="datetime1">
              <a:rPr lang="en-GB" noProof="0" smtClean="0"/>
              <a:t>14/08/2020</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en-GB" noProof="0" smtClean="0"/>
              <a:t>‹#›</a:t>
            </a:fld>
            <a:endParaRPr lang="en-GB"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plateauperspectives.org/en/ecotourism-project-2019/" TargetMode="External"/><Relationship Id="rId13" Type="http://schemas.openxmlformats.org/officeDocument/2006/relationships/hyperlink" Target="https://www.thethirdpole.net/2020/07/31/in-kyrgyzstan-community-based-tourism-shows-a-way-forward/" TargetMode="External"/><Relationship Id="rId3" Type="http://schemas.openxmlformats.org/officeDocument/2006/relationships/hyperlink" Target="https://www.mdpi.com/2073-445X/7/2/52" TargetMode="External"/><Relationship Id="rId7" Type="http://schemas.openxmlformats.org/officeDocument/2006/relationships/hyperlink" Target="https://stories.plateauperspectives.org/choose-ecotourism" TargetMode="External"/><Relationship Id="rId12" Type="http://schemas.openxmlformats.org/officeDocument/2006/relationships/hyperlink" Target="http://plateauperspectives.org/wp-content/uploads/Ecotourism.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73kWQTu9ymA&amp;feature=youtu.be" TargetMode="External"/><Relationship Id="rId11" Type="http://schemas.openxmlformats.org/officeDocument/2006/relationships/hyperlink" Target="http://plateauperspectives.org/wp-content/uploads/Biodiversity.pdf" TargetMode="External"/><Relationship Id="rId5" Type="http://schemas.openxmlformats.org/officeDocument/2006/relationships/hyperlink" Target="https://www.youtube.com/watch?v=MOrgYSPDCY8&amp;feature=youtu.be" TargetMode="External"/><Relationship Id="rId10" Type="http://schemas.openxmlformats.org/officeDocument/2006/relationships/hyperlink" Target="http://ilbirs.org/ecotours?lang=en" TargetMode="External"/><Relationship Id="rId4" Type="http://schemas.openxmlformats.org/officeDocument/2006/relationships/hyperlink" Target="http://plateauperspectives.org/wp-content/uploads/HPS-2020.pdf" TargetMode="External"/><Relationship Id="rId9" Type="http://schemas.openxmlformats.org/officeDocument/2006/relationships/hyperlink" Target="https://www.youtube.com/watch?v=fuDZa3Qd5hY&amp;feature=youtu.be" TargetMode="External"/><Relationship Id="rId14" Type="http://schemas.openxmlformats.org/officeDocument/2006/relationships/hyperlink" Target="http://plateauperspectives.org/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sz="1200" kern="1200" dirty="0">
                <a:solidFill>
                  <a:schemeClr val="tx1"/>
                </a:solidFill>
                <a:effectLst/>
                <a:latin typeface="+mn-lt"/>
                <a:ea typeface="+mn-ea"/>
                <a:cs typeface="+mn-cs"/>
              </a:rPr>
              <a:t>Dear colleagues, partners, friends,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of all, I wish to thank our host,</a:t>
            </a:r>
            <a:r>
              <a:rPr lang="en-GB" sz="1200" kern="1200" dirty="0">
                <a:solidFill>
                  <a:schemeClr val="tx1"/>
                </a:solidFill>
                <a:effectLst/>
                <a:latin typeface="+mn-lt"/>
                <a:ea typeface="+mn-ea"/>
                <a:cs typeface="+mn-cs"/>
              </a:rPr>
              <a:t> the Tourism Development Institute (TDI) of Uzbekistan. </a:t>
            </a:r>
            <a:r>
              <a:rPr lang="en-US" sz="1200" kern="1200" dirty="0">
                <a:solidFill>
                  <a:schemeClr val="tx1"/>
                </a:solidFill>
                <a:effectLst/>
                <a:latin typeface="+mn-lt"/>
                <a:ea typeface="+mn-ea"/>
                <a:cs typeface="+mn-cs"/>
              </a:rPr>
              <a:t>It is a pleasure to be here today; thank you for inviting me to participate in this webinar – as this is a great opportunity to exchange ideas and plans, along with some hopes and dreams for the development of beneficial ecotourism. And thank you, Jon, for introducing the issues that you have mentioned, including matters of recovery and growth at this time.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my part, I wish to share with you now some of our own experiences in the development of ecotourism – based on the projects and unique opportunities that we have encountered in China and Kyrgyzstan.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begin with a few introductory remarks, in order to place our ecotourism experiences within the appropriate framework that we believe is crucial to maintain – that ecotourism is not simply one of many different forms of tourism, with a primary aim of ‘capturing’ more tourists, more investments, and more financial returns. Rather, ecotourism also is purpose-driven; in that it not only must be financially viable, but it also should bring benefit to local communities and should contribute to the conservation of nature. (But more on this later.) Following these introductory reminders, I will then share with you – in outline form – what we have been undertaking in western China and in Kyrgyzstan over the past few years.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7542409-6A04-4DC6-AC3A-D3758287A8F2}" type="slidenum">
              <a:rPr lang="en-GB" smtClean="0"/>
              <a:t>1</a:t>
            </a:fld>
            <a:endParaRPr lang="en-GB"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also a good network of community conservancies across Kyrgyzstan, and this could be expanded elsewhere as well. Former poachers are now serving as wildlife monitors and nature guides. They now form the backbone of local environmental monitoring as well as anti-poaching and enforcement, and they have developed guesthouses, rent their horses, serve as nature guides, provide food, and more. Conservation is enhanced and the local economic is benefiting. In my opinion, this is one of the most exciting models around.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one joint project that we undertook together in October 2019, I co-produced a short 20-minute documentary film that presents this approach. This film aims to be much more than publicity for Kyrgyzstan, or for any particular community initiative – it seeks also to offer a message of hope, a reminder of the future we want. It is a reminder of Ecotourism serving conservation and community development purposes… of Ecotourism as meeting a range of local and national goals, not only measured from the perspectives of economics.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10</a:t>
            </a:fld>
            <a:endParaRPr lang="en-GB" dirty="0"/>
          </a:p>
        </p:txBody>
      </p:sp>
    </p:spTree>
    <p:extLst>
      <p:ext uri="{BB962C8B-B14F-4D97-AF65-F5344CB8AC3E}">
        <p14:creationId xmlns:p14="http://schemas.microsoft.com/office/powerpoint/2010/main" val="175182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last several months, with the travel restrictions due to Covid-19, we have actually taken this unexpected opportunity to produce several materials that may be of interest to you – all of which are freely available. There are several policy briefs, photo stories, and most recently also an interview published online…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look forward now to taking these experiences, and to apply them to the Uzbek context. But it is only in discussion and dialogue that we can find the right and best ways forward.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11</a:t>
            </a:fld>
            <a:endParaRPr lang="en-GB" dirty="0"/>
          </a:p>
        </p:txBody>
      </p:sp>
    </p:spTree>
    <p:extLst>
      <p:ext uri="{BB962C8B-B14F-4D97-AF65-F5344CB8AC3E}">
        <p14:creationId xmlns:p14="http://schemas.microsoft.com/office/powerpoint/2010/main" val="199778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inviting me today and for providing the opportunity to share with you from our ideas and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CONTACT: Marc Foggin, </a:t>
            </a:r>
            <a:r>
              <a:rPr lang="en-US" sz="1200" kern="1200" dirty="0" err="1">
                <a:solidFill>
                  <a:schemeClr val="tx1"/>
                </a:solidFill>
                <a:effectLst/>
                <a:latin typeface="+mn-lt"/>
                <a:ea typeface="+mn-ea"/>
                <a:cs typeface="+mn-cs"/>
              </a:rPr>
              <a:t>marc.foggin@gmail.com</a:t>
            </a:r>
            <a:endParaRPr lang="en-GB" sz="1200" kern="1200" dirty="0">
              <a:solidFill>
                <a:schemeClr val="tx1"/>
              </a:solidFill>
              <a:effectLst/>
              <a:latin typeface="+mn-lt"/>
              <a:ea typeface="+mn-ea"/>
              <a:cs typeface="+mn-cs"/>
            </a:endParaRPr>
          </a:p>
          <a:p>
            <a:endParaRPr lang="en-GB" dirty="0"/>
          </a:p>
          <a:p>
            <a:r>
              <a:rPr lang="en-GB" dirty="0"/>
              <a:t>LINKS INCLUDED IN THE POWERPOINT:</a:t>
            </a:r>
          </a:p>
          <a:p>
            <a:pPr marL="171450" indent="-171450">
              <a:buFont typeface="Arial" panose="020B0604020202020204" pitchFamily="34" charset="0"/>
              <a:buChar char="•"/>
            </a:pPr>
            <a:r>
              <a:rPr lang="en-GB" dirty="0">
                <a:hlinkClick r:id="rId3"/>
              </a:rPr>
              <a:t>https://www.mdpi.com/2073-445X/7/2/52</a:t>
            </a:r>
            <a:endParaRPr lang="en-GB" dirty="0"/>
          </a:p>
          <a:p>
            <a:pPr marL="171450" indent="-171450">
              <a:buFont typeface="Arial" panose="020B0604020202020204" pitchFamily="34" charset="0"/>
              <a:buChar char="•"/>
            </a:pPr>
            <a:r>
              <a:rPr lang="en-GB" dirty="0">
                <a:hlinkClick r:id="rId4"/>
              </a:rPr>
              <a:t>http://plateauperspectives.org/wp-content/uploads/HPS-2020.pdf</a:t>
            </a:r>
            <a:endParaRPr lang="en-GB" dirty="0"/>
          </a:p>
          <a:p>
            <a:pPr marL="171450" indent="-171450">
              <a:buFont typeface="Arial" panose="020B0604020202020204" pitchFamily="34" charset="0"/>
              <a:buChar char="•"/>
            </a:pPr>
            <a:r>
              <a:rPr lang="en-GB" dirty="0">
                <a:hlinkClick r:id="rId5"/>
              </a:rPr>
              <a:t>https://www.youtube.com/watch?v=MOrgYSPDCY8&amp;feature=youtu.be</a:t>
            </a:r>
            <a:endParaRPr lang="en-GB" dirty="0"/>
          </a:p>
          <a:p>
            <a:pPr marL="171450" indent="-171450">
              <a:buFont typeface="Arial" panose="020B0604020202020204" pitchFamily="34" charset="0"/>
              <a:buChar char="•"/>
            </a:pPr>
            <a:r>
              <a:rPr lang="en-GB" dirty="0">
                <a:hlinkClick r:id="rId6"/>
              </a:rPr>
              <a:t>https://www.youtube.com/watch?v=73kWQTu9ymA&amp;feature=youtu.be</a:t>
            </a:r>
            <a:endParaRPr lang="en-GB" dirty="0"/>
          </a:p>
          <a:p>
            <a:pPr marL="171450" indent="-171450">
              <a:buFont typeface="Arial" panose="020B0604020202020204" pitchFamily="34" charset="0"/>
              <a:buChar char="•"/>
            </a:pPr>
            <a:r>
              <a:rPr lang="en-GB" dirty="0">
                <a:hlinkClick r:id="rId7"/>
              </a:rPr>
              <a:t>https://stories.plateauperspectives.org/choose-ecotourism</a:t>
            </a:r>
            <a:endParaRPr lang="en-GB" dirty="0"/>
          </a:p>
          <a:p>
            <a:pPr marL="171450" indent="-171450">
              <a:buFont typeface="Arial" panose="020B0604020202020204" pitchFamily="34" charset="0"/>
              <a:buChar char="•"/>
            </a:pPr>
            <a:r>
              <a:rPr lang="en-GB" dirty="0">
                <a:hlinkClick r:id="rId8"/>
              </a:rPr>
              <a:t>http://plateauperspectives.org/en/ecotourism-project-2019/</a:t>
            </a:r>
            <a:endParaRPr lang="en-GB" dirty="0"/>
          </a:p>
          <a:p>
            <a:pPr marL="171450" indent="-171450">
              <a:buFont typeface="Arial" panose="020B0604020202020204" pitchFamily="34" charset="0"/>
              <a:buChar char="•"/>
            </a:pPr>
            <a:r>
              <a:rPr lang="en-GB" dirty="0">
                <a:hlinkClick r:id="rId9"/>
              </a:rPr>
              <a:t>https://www.youtube.com/watch?v=fuDZa3Qd5hY&amp;feature=youtu.be</a:t>
            </a:r>
            <a:endParaRPr lang="en-GB" dirty="0"/>
          </a:p>
          <a:p>
            <a:pPr marL="171450" indent="-171450">
              <a:buFont typeface="Arial" panose="020B0604020202020204" pitchFamily="34" charset="0"/>
              <a:buChar char="•"/>
            </a:pPr>
            <a:r>
              <a:rPr lang="en-GB" dirty="0">
                <a:hlinkClick r:id="rId10"/>
              </a:rPr>
              <a:t>http://ilbirs.org/ecotours?lang=en</a:t>
            </a:r>
            <a:endParaRPr lang="en-GB" dirty="0"/>
          </a:p>
          <a:p>
            <a:pPr marL="171450" indent="-171450">
              <a:buFont typeface="Arial" panose="020B0604020202020204" pitchFamily="34" charset="0"/>
              <a:buChar char="•"/>
            </a:pPr>
            <a:r>
              <a:rPr lang="en-GB" dirty="0">
                <a:hlinkClick r:id="rId11"/>
              </a:rPr>
              <a:t>http://plateauperspectives.org/wp-content/uploads/Biodiversity.pdf</a:t>
            </a:r>
            <a:endParaRPr lang="en-GB" dirty="0"/>
          </a:p>
          <a:p>
            <a:pPr marL="171450" indent="-171450">
              <a:buFont typeface="Arial" panose="020B0604020202020204" pitchFamily="34" charset="0"/>
              <a:buChar char="•"/>
            </a:pPr>
            <a:r>
              <a:rPr lang="en-GB" dirty="0">
                <a:hlinkClick r:id="rId12"/>
              </a:rPr>
              <a:t>http://plateauperspectives.org/wp-content/uploads/Ecotourism.pdf</a:t>
            </a:r>
            <a:endParaRPr lang="en-GB" dirty="0"/>
          </a:p>
          <a:p>
            <a:pPr marL="171450" indent="-171450">
              <a:buFont typeface="Arial" panose="020B0604020202020204" pitchFamily="34" charset="0"/>
              <a:buChar char="•"/>
            </a:pPr>
            <a:r>
              <a:rPr lang="en-GB" dirty="0">
                <a:hlinkClick r:id="rId13"/>
              </a:rPr>
              <a:t>https://www.thethirdpole.net/2020/07/31/in-kyrgyzstan-community-based-tourism-shows-a-way-forward/</a:t>
            </a:r>
            <a:endParaRPr lang="en-GB" dirty="0"/>
          </a:p>
          <a:p>
            <a:pPr marL="171450" indent="-171450">
              <a:buFont typeface="Arial" panose="020B0604020202020204" pitchFamily="34" charset="0"/>
              <a:buChar char="•"/>
            </a:pPr>
            <a:r>
              <a:rPr lang="en-GB" dirty="0">
                <a:hlinkClick r:id="rId14"/>
              </a:rPr>
              <a:t>http://plateauperspectives.org/</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12</a:t>
            </a:fld>
            <a:endParaRPr lang="en-GB" dirty="0"/>
          </a:p>
        </p:txBody>
      </p:sp>
    </p:spTree>
    <p:extLst>
      <p:ext uri="{BB962C8B-B14F-4D97-AF65-F5344CB8AC3E}">
        <p14:creationId xmlns:p14="http://schemas.microsoft.com/office/powerpoint/2010/main" val="391105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we know, apart from this most unusual of years(!), tourism is a rapidly growing sector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are different ways that the development of tourism can be supported – and this, in my opinion, is perhaps the main high-level issue that we are in fact addressing today. Not only are we considering how to expand ecotourism, but even more importantly, we are seeking to identify the main benefits of tourism – which should raise the very important question, </a:t>
            </a:r>
            <a:r>
              <a:rPr lang="en-GB" sz="1200" i="1" kern="1200" dirty="0">
                <a:solidFill>
                  <a:schemeClr val="tx1"/>
                </a:solidFill>
                <a:effectLst/>
                <a:latin typeface="+mn-lt"/>
                <a:ea typeface="+mn-ea"/>
                <a:cs typeface="+mn-cs"/>
              </a:rPr>
              <a:t>Why would we wish to strengthen and to expand ecotourism in Uzbekistan?!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Nature and culture are very rich resources, so to speak, in Uzbekistan – unbelievably rich!</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Further, if suitably enabled, ecotourism and other forms of community-oriented tourism could also serve to help the country meet its conservation and community development objectives and ambitions. There are great synergies to be found here.</a:t>
            </a: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2</a:t>
            </a:fld>
            <a:endParaRPr lang="en-GB" dirty="0"/>
          </a:p>
        </p:txBody>
      </p:sp>
    </p:spTree>
    <p:extLst>
      <p:ext uri="{BB962C8B-B14F-4D97-AF65-F5344CB8AC3E}">
        <p14:creationId xmlns:p14="http://schemas.microsoft.com/office/powerpoint/2010/main" val="23552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Beyond a recognition that different development sectors, including tourism, can and should be developed in tandem, in synergistic ways, supporting each other… it is worth addressing one final matter, a matter that sometimes gives rise to confusion. Namely, the definition of Ecotourism. In short, ecotourism is tourism set in extraordinary natural environments (i.e., nature tourism) that also seeks to achieve local development and conservation outcomes. As said before, Ecotourism is not just ‘business as usual,’ it is also purpose-driven tourism.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3</a:t>
            </a:fld>
            <a:endParaRPr lang="en-GB" dirty="0"/>
          </a:p>
        </p:txBody>
      </p:sp>
    </p:spTree>
    <p:extLst>
      <p:ext uri="{BB962C8B-B14F-4D97-AF65-F5344CB8AC3E}">
        <p14:creationId xmlns:p14="http://schemas.microsoft.com/office/powerpoint/2010/main" val="318706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head of a non-governmental organization as well as academic researcher, trained as conservation biologist with a focus on protected and conserved areas, from the last several years of involvement in development of ecotourism, four different models (or perspectives, approaches, or ways) of engaging with the ecotourism have become apparent to me – and in most instances, the way that we have approached ecotourism has been dependent on the partnerships we have. People, not impersonal assets, are a most critical ingredient.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4</a:t>
            </a:fld>
            <a:endParaRPr lang="en-GB" dirty="0"/>
          </a:p>
        </p:txBody>
      </p:sp>
    </p:spTree>
    <p:extLst>
      <p:ext uri="{BB962C8B-B14F-4D97-AF65-F5344CB8AC3E}">
        <p14:creationId xmlns:p14="http://schemas.microsoft.com/office/powerpoint/2010/main" val="10544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China, as new nature reserves have been established and management plans developed, and as China is now launching its first national parks in 2020, how parks relate to people is of fundamental importance – both for conservation success and for people’s wellbeing. In our experience, we introduced the notion or approach of ‘community co-management’ – and this has wide applicability. Nature reserve authorities, local communities and tourism authorities can all come together and develop mutually supportive and beneficial plans.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same period, we brought support to community-based entrepreneurs, e.g. providing basic training in tourism related skills, including outdoor activities, health and safety, as well as encouraging service-oriented attitudes and strengthening business management skills. All this was done mostly through a spin-off entity, Horseback Planet Society, a socially-minded enterprise that also has helped to foster the development of a network of local community partners and their family-based tourism endeavors.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5</a:t>
            </a:fld>
            <a:endParaRPr lang="en-GB" dirty="0"/>
          </a:p>
        </p:txBody>
      </p:sp>
    </p:spTree>
    <p:extLst>
      <p:ext uri="{BB962C8B-B14F-4D97-AF65-F5344CB8AC3E}">
        <p14:creationId xmlns:p14="http://schemas.microsoft.com/office/powerpoint/2010/main" val="141426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Kyrgyzstan, by partnering with </a:t>
            </a:r>
            <a:r>
              <a:rPr lang="en-US" sz="1200" kern="1200" dirty="0" err="1">
                <a:solidFill>
                  <a:schemeClr val="tx1"/>
                </a:solidFill>
                <a:effectLst/>
                <a:latin typeface="+mn-lt"/>
                <a:ea typeface="+mn-ea"/>
                <a:cs typeface="+mn-cs"/>
              </a:rPr>
              <a:t>Ilbirs</a:t>
            </a:r>
            <a:r>
              <a:rPr lang="en-US" sz="1200" kern="1200" dirty="0">
                <a:solidFill>
                  <a:schemeClr val="tx1"/>
                </a:solidFill>
                <a:effectLst/>
                <a:latin typeface="+mn-lt"/>
                <a:ea typeface="+mn-ea"/>
                <a:cs typeface="+mn-cs"/>
              </a:rPr>
              <a:t> Foundation, which is mainly focused on supporting and strengthening community-based conservation initiatives in Kyrgyzstan &amp; Central Asia, we have connected with several community associations engaged in the management of local protected areas (micro reserves, community consultancies) – and encouraging them with development of ecotourism simultaneously provides them with social and economic benefits in tandem with strengthening their on-going, community-driven environmental conservation efforts. This approach has helped strengthen wildlife protection; it also has strengthened community bonds, local pride in culture, and skills and capacity building.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6</a:t>
            </a:fld>
            <a:endParaRPr lang="en-GB" dirty="0"/>
          </a:p>
        </p:txBody>
      </p:sp>
    </p:spTree>
    <p:extLst>
      <p:ext uri="{BB962C8B-B14F-4D97-AF65-F5344CB8AC3E}">
        <p14:creationId xmlns:p14="http://schemas.microsoft.com/office/powerpoint/2010/main" val="216239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detailed information is available on all these approaches in ecotourism development. Please feel free to be in touch, as we can discuss in a lot more detail. In regard to developing partnerships and plans in context of nature reserves and national parks, most of our recent experiences are summarized in </a:t>
            </a:r>
            <a:r>
              <a:rPr lang="en-US" sz="1200" i="1" kern="1200" dirty="0">
                <a:solidFill>
                  <a:schemeClr val="tx1"/>
                </a:solidFill>
                <a:effectLst/>
                <a:latin typeface="+mn-lt"/>
                <a:ea typeface="+mn-ea"/>
                <a:cs typeface="+mn-cs"/>
              </a:rPr>
              <a:t>Environmental Conservation in the Tibetan Plateau Region… </a:t>
            </a:r>
            <a:r>
              <a:rPr lang="en-US" sz="1200" kern="1200" dirty="0">
                <a:solidFill>
                  <a:schemeClr val="tx1"/>
                </a:solidFill>
                <a:effectLst/>
                <a:latin typeface="+mn-lt"/>
                <a:ea typeface="+mn-ea"/>
                <a:cs typeface="+mn-cs"/>
              </a:rPr>
              <a:t>Again, the key to success at regional level has been successful partnership with local people and communities; this is the basis of ‘community co-management’ in which a wide range of interests and purposes are aligned, including conservation and community development.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7</a:t>
            </a:fld>
            <a:endParaRPr lang="en-GB" dirty="0"/>
          </a:p>
        </p:txBody>
      </p:sp>
    </p:spTree>
    <p:extLst>
      <p:ext uri="{BB962C8B-B14F-4D97-AF65-F5344CB8AC3E}">
        <p14:creationId xmlns:p14="http://schemas.microsoft.com/office/powerpoint/2010/main" val="429437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our partners at Horseback Planet Society, we have focused attention on a local cultural asset – horses. In this, it is local community partners who are the expert. However, a variety of new elements also can be added to the mix of tourism experiences – including enhanced health and safety measures and improved customer experiences (service sector), on one hand, and introduction of activities such as rafting and bird watching, on the other hand.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8</a:t>
            </a:fld>
            <a:endParaRPr lang="en-GB" dirty="0"/>
          </a:p>
        </p:txBody>
      </p:sp>
    </p:spTree>
    <p:extLst>
      <p:ext uri="{BB962C8B-B14F-4D97-AF65-F5344CB8AC3E}">
        <p14:creationId xmlns:p14="http://schemas.microsoft.com/office/powerpoint/2010/main" val="55111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model is an excellent example of ‘opportunism’ – that is, taking new opportunities as they arise, and leverage these for local benefit! In this case, a change in national legislation regarding land use allowed the community to bid for the right to use several valleys as they saw fit – as long as they could clearly demonstrate that they did not harm the environment. They won the bid, and are now ‘using’ the resources (incl. natural scenery and horse riding) while demonstrating their impact (or lack thereof) through a grassland monitoring program and a wildlife camera-trap monitoring program. Not only are they not harming the natural environment, they are showing positive trends in the mountain wildlife populations!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77542409-6A04-4DC6-AC3A-D3758287A8F2}" type="slidenum">
              <a:rPr lang="en-GB" smtClean="0"/>
              <a:t>9</a:t>
            </a:fld>
            <a:endParaRPr lang="en-GB" dirty="0"/>
          </a:p>
        </p:txBody>
      </p:sp>
    </p:spTree>
    <p:extLst>
      <p:ext uri="{BB962C8B-B14F-4D97-AF65-F5344CB8AC3E}">
        <p14:creationId xmlns:p14="http://schemas.microsoft.com/office/powerpoint/2010/main" val="2370267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en-GB" noProof="0"/>
              <a:t>Click to edit Master title style</a:t>
            </a:r>
            <a:endParaRPr lang="en-GB" noProof="0" dirty="0"/>
          </a:p>
        </p:txBody>
      </p:sp>
      <p:sp>
        <p:nvSpPr>
          <p:cNvPr id="3" name="Subtitle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4" name="Date Placeholder 3"/>
          <p:cNvSpPr>
            <a:spLocks noGrp="1"/>
          </p:cNvSpPr>
          <p:nvPr>
            <p:ph type="dt" sz="half" idx="10"/>
          </p:nvPr>
        </p:nvSpPr>
        <p:spPr/>
        <p:txBody>
          <a:bodyPr rtlCol="0"/>
          <a:lstStyle/>
          <a:p>
            <a:pPr rtl="0"/>
            <a:fld id="{D16504CD-F4B0-4A43-812E-6CDC1EB0A434}" type="datetime1">
              <a:rPr lang="en-GB" noProof="0" smtClean="0"/>
              <a:t>14/08/2020</a:t>
            </a:fld>
            <a:endParaRPr lang="en-GB" noProof="0" dirty="0"/>
          </a:p>
        </p:txBody>
      </p:sp>
      <p:sp>
        <p:nvSpPr>
          <p:cNvPr id="5" name="Footer Placeholder 4"/>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a:xfrm>
            <a:off x="838200" y="190500"/>
            <a:ext cx="7734300" cy="5986463"/>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4" name="Date Placeholder 3"/>
          <p:cNvSpPr>
            <a:spLocks noGrp="1"/>
          </p:cNvSpPr>
          <p:nvPr>
            <p:ph type="dt" sz="half" idx="10"/>
          </p:nvPr>
        </p:nvSpPr>
        <p:spPr/>
        <p:txBody>
          <a:bodyPr rtlCol="0"/>
          <a:lstStyle/>
          <a:p>
            <a:pPr rtl="0"/>
            <a:fld id="{94DA4BB4-01B4-400F-AE14-F4BF389A321F}" type="datetime1">
              <a:rPr lang="en-GB" noProof="0" smtClean="0"/>
              <a:t>14/08/2020</a:t>
            </a:fld>
            <a:endParaRPr lang="en-GB" noProof="0" dirty="0"/>
          </a:p>
        </p:txBody>
      </p:sp>
      <p:sp>
        <p:nvSpPr>
          <p:cNvPr id="5" name="Footer Placeholder 4"/>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4" name="Date Placeholder 3"/>
          <p:cNvSpPr>
            <a:spLocks noGrp="1"/>
          </p:cNvSpPr>
          <p:nvPr>
            <p:ph type="dt" sz="half" idx="10"/>
          </p:nvPr>
        </p:nvSpPr>
        <p:spPr/>
        <p:txBody>
          <a:bodyPr rtlCol="0"/>
          <a:lstStyle/>
          <a:p>
            <a:pPr rtl="0"/>
            <a:fld id="{13105E48-07E2-4CE6-B8D5-8627CDB90026}" type="datetime1">
              <a:rPr lang="en-GB" noProof="0" smtClean="0"/>
              <a:t>14/08/2020</a:t>
            </a:fld>
            <a:endParaRPr lang="en-GB" noProof="0" dirty="0"/>
          </a:p>
        </p:txBody>
      </p:sp>
      <p:sp>
        <p:nvSpPr>
          <p:cNvPr id="5" name="Footer Placeholder 4"/>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n-GB" noProof="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Content Placeholder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7" name="Slide Number Placeholder 6"/>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5" name="Date Placeholder 4"/>
          <p:cNvSpPr>
            <a:spLocks noGrp="1"/>
          </p:cNvSpPr>
          <p:nvPr>
            <p:ph type="dt" sz="half" idx="10"/>
          </p:nvPr>
        </p:nvSpPr>
        <p:spPr/>
        <p:txBody>
          <a:bodyPr rtlCol="0"/>
          <a:lstStyle/>
          <a:p>
            <a:pPr rtl="0"/>
            <a:fld id="{A75AABAA-4BDF-4446-BCC1-2C0FCB567D0E}" type="datetime1">
              <a:rPr lang="en-GB" noProof="0" smtClean="0"/>
              <a:t>14/08/2020</a:t>
            </a:fld>
            <a:endParaRPr lang="en-GB" noProof="0" dirty="0"/>
          </a:p>
        </p:txBody>
      </p:sp>
      <p:sp>
        <p:nvSpPr>
          <p:cNvPr id="6" name="Footer Placeholder 5"/>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Text Placeholder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Text Placeholder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9" name="Slide Number Placeholder 8"/>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7" name="Date Placeholder 6"/>
          <p:cNvSpPr>
            <a:spLocks noGrp="1"/>
          </p:cNvSpPr>
          <p:nvPr>
            <p:ph type="dt" sz="half" idx="10"/>
          </p:nvPr>
        </p:nvSpPr>
        <p:spPr/>
        <p:txBody>
          <a:bodyPr rtlCol="0"/>
          <a:lstStyle/>
          <a:p>
            <a:pPr rtl="0"/>
            <a:fld id="{D6B97CB5-E943-4F59-93C9-42AFB9A66A88}" type="datetime1">
              <a:rPr lang="en-GB" noProof="0" smtClean="0"/>
              <a:t>14/08/2020</a:t>
            </a:fld>
            <a:endParaRPr lang="en-GB" noProof="0" dirty="0"/>
          </a:p>
        </p:txBody>
      </p:sp>
      <p:sp>
        <p:nvSpPr>
          <p:cNvPr id="8" name="Footer Placeholder 7"/>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5" name="Slide Number Placeholder 4"/>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3" name="Date Placeholder 2"/>
          <p:cNvSpPr>
            <a:spLocks noGrp="1"/>
          </p:cNvSpPr>
          <p:nvPr>
            <p:ph type="dt" sz="half" idx="10"/>
          </p:nvPr>
        </p:nvSpPr>
        <p:spPr/>
        <p:txBody>
          <a:bodyPr rtlCol="0"/>
          <a:lstStyle/>
          <a:p>
            <a:pPr rtl="0"/>
            <a:fld id="{A418FFD0-417C-445A-9803-59966EEFB174}" type="datetime1">
              <a:rPr lang="en-GB" noProof="0" smtClean="0"/>
              <a:t>14/08/2020</a:t>
            </a:fld>
            <a:endParaRPr lang="en-GB" noProof="0" dirty="0"/>
          </a:p>
        </p:txBody>
      </p:sp>
      <p:sp>
        <p:nvSpPr>
          <p:cNvPr id="4" name="Footer Placeholder 3"/>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2" name="Date Placeholder 1"/>
          <p:cNvSpPr>
            <a:spLocks noGrp="1"/>
          </p:cNvSpPr>
          <p:nvPr>
            <p:ph type="dt" sz="half" idx="10"/>
          </p:nvPr>
        </p:nvSpPr>
        <p:spPr/>
        <p:txBody>
          <a:bodyPr rtlCol="0"/>
          <a:lstStyle/>
          <a:p>
            <a:pPr rtl="0"/>
            <a:fld id="{C24846F8-56D6-49F8-86D3-1438CCC8496A}" type="datetime1">
              <a:rPr lang="en-GB" noProof="0" smtClean="0"/>
              <a:t>14/08/2020</a:t>
            </a:fld>
            <a:endParaRPr lang="en-GB" noProof="0" dirty="0"/>
          </a:p>
        </p:txBody>
      </p:sp>
      <p:sp>
        <p:nvSpPr>
          <p:cNvPr id="3" name="Footer Placeholder 2"/>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rtlCol="0" anchor="b"/>
          <a:lstStyle>
            <a:lvl1pPr>
              <a:defRPr sz="3200"/>
            </a:lvl1pPr>
          </a:lstStyle>
          <a:p>
            <a:pPr rtl="0"/>
            <a:r>
              <a:rPr lang="en-GB" noProof="0"/>
              <a:t>Click to edit Master title style</a:t>
            </a:r>
            <a:endParaRPr lang="en-GB" noProof="0" dirty="0"/>
          </a:p>
        </p:txBody>
      </p:sp>
      <p:sp>
        <p:nvSpPr>
          <p:cNvPr id="3" name="Content Placeholder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Text Placeholder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5" name="Date Placeholder 4"/>
          <p:cNvSpPr>
            <a:spLocks noGrp="1"/>
          </p:cNvSpPr>
          <p:nvPr>
            <p:ph type="dt" sz="half" idx="10"/>
          </p:nvPr>
        </p:nvSpPr>
        <p:spPr/>
        <p:txBody>
          <a:bodyPr rtlCol="0"/>
          <a:lstStyle/>
          <a:p>
            <a:pPr rtl="0"/>
            <a:fld id="{BBD842A6-959B-44B1-83F7-DCB46A9B5E08}" type="datetime1">
              <a:rPr lang="en-GB" noProof="0" smtClean="0"/>
              <a:t>14/08/2020</a:t>
            </a:fld>
            <a:endParaRPr lang="en-GB" noProof="0" dirty="0"/>
          </a:p>
        </p:txBody>
      </p:sp>
      <p:sp>
        <p:nvSpPr>
          <p:cNvPr id="6" name="Footer Placeholder 5"/>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rtlCol="0" anchor="b"/>
          <a:lstStyle>
            <a:lvl1pPr>
              <a:defRPr sz="3200"/>
            </a:lvl1pPr>
          </a:lstStyle>
          <a:p>
            <a:pPr rtl="0"/>
            <a:r>
              <a:rPr lang="en-GB"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5" name="Date Placeholder 4"/>
          <p:cNvSpPr>
            <a:spLocks noGrp="1"/>
          </p:cNvSpPr>
          <p:nvPr>
            <p:ph type="dt" sz="half" idx="10"/>
          </p:nvPr>
        </p:nvSpPr>
        <p:spPr/>
        <p:txBody>
          <a:bodyPr rtlCol="0"/>
          <a:lstStyle/>
          <a:p>
            <a:pPr rtl="0"/>
            <a:fld id="{B028224A-8D20-498E-9314-F2D2EF68D2FA}" type="datetime1">
              <a:rPr lang="en-GB" noProof="0" smtClean="0"/>
              <a:t>14/08/2020</a:t>
            </a:fld>
            <a:endParaRPr lang="en-GB" noProof="0" dirty="0"/>
          </a:p>
        </p:txBody>
      </p:sp>
      <p:sp>
        <p:nvSpPr>
          <p:cNvPr id="6" name="Footer Placeholder 5"/>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en-GB" noProof="0" smtClean="0"/>
              <a:pPr/>
              <a:t>‹#›</a:t>
            </a:fld>
            <a:endParaRPr lang="en-GB" noProof="0"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81DE3743-E128-4B17-95B5-83A334257BD0}" type="datetime1">
              <a:rPr lang="en-GB" noProof="0" smtClean="0"/>
              <a:t>14/08/2020</a:t>
            </a:fld>
            <a:endParaRPr lang="en-GB" noProof="0"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en-GB" noProof="0"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ilbirs.org/ecotours?lang=en" TargetMode="External"/><Relationship Id="rId7" Type="http://schemas.openxmlformats.org/officeDocument/2006/relationships/hyperlink" Target="http://plateauperspectives.org/en/ecotourism-project-2019/"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youtu.be/fuDZa3Qd5hY"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plateauperspectives.org/wp-content/uploads/Biodiversity.pdf" TargetMode="External"/><Relationship Id="rId7" Type="http://schemas.openxmlformats.org/officeDocument/2006/relationships/hyperlink" Target="http://plateauperspectives.org/wp-content/uploads/Ecotourism.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www.thethirdpole.net/2020/07/31/in-kyrgyzstan-community-based-tourism-shows-a-way-forward/"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mdpi.com/2073-445X/7/2/5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plateauperspectives.org/wp-content/uploads/HPS-2020.pdf" TargetMode="External"/><Relationship Id="rId7" Type="http://schemas.openxmlformats.org/officeDocument/2006/relationships/hyperlink" Target="https://youtu.be/73kWQTu9ym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youtu.be/MOrgYSPDCY8"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stories.plateauperspectives.org/choose-ecotour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149911"/>
            <a:ext cx="4846320" cy="2387600"/>
          </a:xfrm>
        </p:spPr>
        <p:txBody>
          <a:bodyPr rtlCol="0">
            <a:normAutofit/>
          </a:bodyPr>
          <a:lstStyle/>
          <a:p>
            <a:pPr rtl="0"/>
            <a:r>
              <a:rPr lang="en-GB" sz="6000" dirty="0"/>
              <a:t>Ecotourism in Central Asia </a:t>
            </a:r>
            <a:r>
              <a:rPr lang="en-GB" dirty="0"/>
              <a:t>– </a:t>
            </a:r>
            <a:r>
              <a:rPr lang="en-GB" sz="4000" dirty="0"/>
              <a:t>Sharing experiences</a:t>
            </a:r>
            <a:endParaRPr lang="en-GB" dirty="0"/>
          </a:p>
        </p:txBody>
      </p:sp>
      <p:sp>
        <p:nvSpPr>
          <p:cNvPr id="3" name="Subtitle 2"/>
          <p:cNvSpPr>
            <a:spLocks noGrp="1"/>
          </p:cNvSpPr>
          <p:nvPr>
            <p:ph type="subTitle" idx="1"/>
          </p:nvPr>
        </p:nvSpPr>
        <p:spPr>
          <a:xfrm>
            <a:off x="1751777" y="4988689"/>
            <a:ext cx="4846320" cy="775503"/>
          </a:xfrm>
        </p:spPr>
        <p:txBody>
          <a:bodyPr rtlCol="0">
            <a:normAutofit fontScale="92500" lnSpcReduction="20000"/>
          </a:bodyPr>
          <a:lstStyle/>
          <a:p>
            <a:pPr rtl="0"/>
            <a:r>
              <a:rPr lang="en-GB" sz="2400" dirty="0"/>
              <a:t>J Marc Foggin, PhD</a:t>
            </a:r>
          </a:p>
          <a:p>
            <a:pPr rtl="0"/>
            <a:endParaRPr lang="en-GB" dirty="0"/>
          </a:p>
          <a:p>
            <a:pPr rtl="0"/>
            <a:r>
              <a:rPr lang="en-GB" sz="2200" dirty="0"/>
              <a:t>Plateau Perspectives</a:t>
            </a:r>
          </a:p>
        </p:txBody>
      </p:sp>
      <p:pic>
        <p:nvPicPr>
          <p:cNvPr id="4" name="Picture 3">
            <a:extLst>
              <a:ext uri="{FF2B5EF4-FFF2-40B4-BE49-F238E27FC236}">
                <a16:creationId xmlns:a16="http://schemas.microsoft.com/office/drawing/2014/main" id="{90A3405C-C10A-3642-B0DB-A3C27E2AE7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75838" y="547658"/>
            <a:ext cx="3926937" cy="1106261"/>
          </a:xfrm>
          <a:prstGeom prst="rect">
            <a:avLst/>
          </a:prstGeom>
        </p:spPr>
      </p:pic>
      <p:pic>
        <p:nvPicPr>
          <p:cNvPr id="7" name="Picture 6">
            <a:extLst>
              <a:ext uri="{FF2B5EF4-FFF2-40B4-BE49-F238E27FC236}">
                <a16:creationId xmlns:a16="http://schemas.microsoft.com/office/drawing/2014/main" id="{416C10A9-047F-B846-8F5F-03AA0EFEC1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894" y="388617"/>
            <a:ext cx="2664053" cy="1410381"/>
          </a:xfrm>
          <a:prstGeom prst="rect">
            <a:avLst/>
          </a:prstGeom>
        </p:spPr>
      </p:pic>
      <p:pic>
        <p:nvPicPr>
          <p:cNvPr id="8" name="Picture 7">
            <a:extLst>
              <a:ext uri="{FF2B5EF4-FFF2-40B4-BE49-F238E27FC236}">
                <a16:creationId xmlns:a16="http://schemas.microsoft.com/office/drawing/2014/main" id="{4E5824BC-E92C-1A42-837F-A1E744DE34E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95210" y="5920703"/>
            <a:ext cx="4046566" cy="937297"/>
          </a:xfrm>
          <a:prstGeom prst="rect">
            <a:avLst/>
          </a:prstGeom>
        </p:spPr>
      </p:pic>
      <p:sp>
        <p:nvSpPr>
          <p:cNvPr id="9" name="Subtitle 2">
            <a:extLst>
              <a:ext uri="{FF2B5EF4-FFF2-40B4-BE49-F238E27FC236}">
                <a16:creationId xmlns:a16="http://schemas.microsoft.com/office/drawing/2014/main" id="{716422BE-92B2-D14B-882B-ED94285BD6F3}"/>
              </a:ext>
            </a:extLst>
          </p:cNvPr>
          <p:cNvSpPr txBox="1">
            <a:spLocks/>
          </p:cNvSpPr>
          <p:nvPr/>
        </p:nvSpPr>
        <p:spPr>
          <a:xfrm>
            <a:off x="1775527" y="6237444"/>
            <a:ext cx="3130960" cy="4638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accent1">
                    <a:lumMod val="50000"/>
                  </a:schemeClr>
                </a:solidFill>
              </a:rPr>
              <a:t>Email: </a:t>
            </a:r>
            <a:r>
              <a:rPr lang="en-GB" dirty="0" err="1">
                <a:solidFill>
                  <a:schemeClr val="accent1">
                    <a:lumMod val="50000"/>
                  </a:schemeClr>
                </a:solidFill>
              </a:rPr>
              <a:t>marc.foggin@ubc.ca</a:t>
            </a:r>
            <a:endParaRPr lang="en-GB" dirty="0">
              <a:solidFill>
                <a:schemeClr val="accent1">
                  <a:lumMod val="50000"/>
                </a:schemeClr>
              </a:solidFill>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9CD8D479-8942-46E8-A226-A4E01F7A105C}" type="slidenum">
              <a:rPr lang="en-GB" smtClean="0"/>
              <a:t>10</a:t>
            </a:fld>
            <a:endParaRPr lang="en-GB" dirty="0"/>
          </a:p>
        </p:txBody>
      </p:sp>
      <p:sp>
        <p:nvSpPr>
          <p:cNvPr id="6" name="Date Placeholder 5"/>
          <p:cNvSpPr>
            <a:spLocks noGrp="1"/>
          </p:cNvSpPr>
          <p:nvPr>
            <p:ph type="dt" sz="half" idx="10"/>
          </p:nvPr>
        </p:nvSpPr>
        <p:spPr/>
        <p:txBody>
          <a:bodyPr/>
          <a:lstStyle/>
          <a:p>
            <a:pPr rtl="0"/>
            <a:fld id="{AD8A153F-5F49-4176-A368-35876228B6C0}" type="datetime1">
              <a:rPr lang="en-GB" smtClean="0"/>
              <a:t>14/08/2020</a:t>
            </a:fld>
            <a:endParaRPr lang="en-US" dirty="0"/>
          </a:p>
        </p:txBody>
      </p:sp>
      <p:sp>
        <p:nvSpPr>
          <p:cNvPr id="7" name="Footer Placeholder 5">
            <a:extLst>
              <a:ext uri="{FF2B5EF4-FFF2-40B4-BE49-F238E27FC236}">
                <a16:creationId xmlns:a16="http://schemas.microsoft.com/office/drawing/2014/main" id="{5A603AA0-BA35-8648-A907-BB8F4C5A6A5C}"/>
              </a:ext>
            </a:extLst>
          </p:cNvPr>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
        <p:nvSpPr>
          <p:cNvPr id="9" name="Title 1">
            <a:extLst>
              <a:ext uri="{FF2B5EF4-FFF2-40B4-BE49-F238E27FC236}">
                <a16:creationId xmlns:a16="http://schemas.microsoft.com/office/drawing/2014/main" id="{D7E6ACA9-6E59-464B-876D-5F061A94750B}"/>
              </a:ext>
            </a:extLst>
          </p:cNvPr>
          <p:cNvSpPr>
            <a:spLocks noGrp="1"/>
          </p:cNvSpPr>
          <p:nvPr>
            <p:ph type="title"/>
          </p:nvPr>
        </p:nvSpPr>
        <p:spPr>
          <a:xfrm>
            <a:off x="540045" y="276087"/>
            <a:ext cx="10803145" cy="1041591"/>
          </a:xfrm>
        </p:spPr>
        <p:txBody>
          <a:bodyPr rtlCol="0"/>
          <a:lstStyle/>
          <a:p>
            <a:r>
              <a:rPr lang="en-GB" dirty="0"/>
              <a:t>Community conservancies and local wardens</a:t>
            </a:r>
          </a:p>
        </p:txBody>
      </p:sp>
      <p:pic>
        <p:nvPicPr>
          <p:cNvPr id="11" name="Picture 10">
            <a:hlinkClick r:id="rId3"/>
            <a:extLst>
              <a:ext uri="{FF2B5EF4-FFF2-40B4-BE49-F238E27FC236}">
                <a16:creationId xmlns:a16="http://schemas.microsoft.com/office/drawing/2014/main" id="{13EA2498-661D-F442-8960-40A1A55456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65764" y="3721154"/>
            <a:ext cx="4961678" cy="2580460"/>
          </a:xfrm>
          <a:prstGeom prst="rect">
            <a:avLst/>
          </a:prstGeom>
          <a:ln>
            <a:solidFill>
              <a:schemeClr val="tx1"/>
            </a:solidFill>
          </a:ln>
        </p:spPr>
      </p:pic>
      <p:sp>
        <p:nvSpPr>
          <p:cNvPr id="12" name="TextBox 11">
            <a:extLst>
              <a:ext uri="{FF2B5EF4-FFF2-40B4-BE49-F238E27FC236}">
                <a16:creationId xmlns:a16="http://schemas.microsoft.com/office/drawing/2014/main" id="{AF81920C-9CC2-EE44-ABFA-6699369AE5D1}"/>
              </a:ext>
            </a:extLst>
          </p:cNvPr>
          <p:cNvSpPr txBox="1"/>
          <p:nvPr/>
        </p:nvSpPr>
        <p:spPr>
          <a:xfrm>
            <a:off x="6265764" y="1620452"/>
            <a:ext cx="4961678" cy="1797928"/>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2000" dirty="0"/>
              <a:t>Network of “community conservancies” around Kyrgyzstan, including Ecotours</a:t>
            </a:r>
          </a:p>
          <a:p>
            <a:pPr marL="742950" lvl="1" indent="-285750">
              <a:spcAft>
                <a:spcPts val="400"/>
              </a:spcAft>
              <a:buFont typeface="Arial" panose="020B0604020202020204" pitchFamily="34" charset="0"/>
              <a:buChar char="•"/>
            </a:pPr>
            <a:r>
              <a:rPr lang="en-US" sz="2000" i="1" dirty="0"/>
              <a:t>Building on local community interests</a:t>
            </a:r>
            <a:endParaRPr lang="en-US" sz="1200" i="1" dirty="0"/>
          </a:p>
          <a:p>
            <a:pPr marL="742950" lvl="1" indent="-285750">
              <a:spcAft>
                <a:spcPts val="400"/>
              </a:spcAft>
              <a:buFont typeface="Arial" panose="020B0604020202020204" pitchFamily="34" charset="0"/>
              <a:buChar char="•"/>
            </a:pPr>
            <a:r>
              <a:rPr lang="en-US" sz="2000" i="1" dirty="0"/>
              <a:t>Developing ecotourism in tandem with environmental conservation goals </a:t>
            </a:r>
            <a:endParaRPr lang="en-US" sz="1200" i="1" dirty="0"/>
          </a:p>
        </p:txBody>
      </p:sp>
      <p:pic>
        <p:nvPicPr>
          <p:cNvPr id="14" name="Picture 13">
            <a:hlinkClick r:id="rId5"/>
            <a:extLst>
              <a:ext uri="{FF2B5EF4-FFF2-40B4-BE49-F238E27FC236}">
                <a16:creationId xmlns:a16="http://schemas.microsoft.com/office/drawing/2014/main" id="{54B32FC3-3595-3842-B090-1F9810842D3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0780" y="3453105"/>
            <a:ext cx="5084999" cy="2860759"/>
          </a:xfrm>
          <a:prstGeom prst="rect">
            <a:avLst/>
          </a:prstGeom>
          <a:ln>
            <a:solidFill>
              <a:schemeClr val="tx1"/>
            </a:solidFill>
          </a:ln>
        </p:spPr>
      </p:pic>
      <p:sp>
        <p:nvSpPr>
          <p:cNvPr id="16" name="TextBox 15">
            <a:extLst>
              <a:ext uri="{FF2B5EF4-FFF2-40B4-BE49-F238E27FC236}">
                <a16:creationId xmlns:a16="http://schemas.microsoft.com/office/drawing/2014/main" id="{530B7A9B-39BE-6E44-9587-F560D0A7B372}"/>
              </a:ext>
            </a:extLst>
          </p:cNvPr>
          <p:cNvSpPr txBox="1"/>
          <p:nvPr/>
        </p:nvSpPr>
        <p:spPr>
          <a:xfrm>
            <a:off x="540045" y="1620452"/>
            <a:ext cx="333747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Short documentary film on ecotourism in Central Asia produced by Marc Foggin &amp; Pavel </a:t>
            </a:r>
            <a:r>
              <a:rPr lang="en-US" sz="2000" dirty="0" err="1"/>
              <a:t>Bolshakova</a:t>
            </a:r>
            <a:r>
              <a:rPr lang="en-US" sz="2000" dirty="0"/>
              <a:t>, 2020</a:t>
            </a:r>
          </a:p>
        </p:txBody>
      </p:sp>
      <p:pic>
        <p:nvPicPr>
          <p:cNvPr id="18" name="Picture 17">
            <a:hlinkClick r:id="rId7"/>
            <a:extLst>
              <a:ext uri="{FF2B5EF4-FFF2-40B4-BE49-F238E27FC236}">
                <a16:creationId xmlns:a16="http://schemas.microsoft.com/office/drawing/2014/main" id="{A64194F5-2017-6B4A-B065-CE3030E4A5C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407214">
            <a:off x="4313128" y="1422796"/>
            <a:ext cx="1400583" cy="1979647"/>
          </a:xfrm>
          <a:prstGeom prst="rect">
            <a:avLst/>
          </a:prstGeom>
        </p:spPr>
      </p:pic>
    </p:spTree>
    <p:extLst>
      <p:ext uri="{BB962C8B-B14F-4D97-AF65-F5344CB8AC3E}">
        <p14:creationId xmlns:p14="http://schemas.microsoft.com/office/powerpoint/2010/main" val="12077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0911" y="2263913"/>
            <a:ext cx="5460305" cy="3430832"/>
          </a:xfrm>
        </p:spPr>
        <p:txBody>
          <a:bodyPr rtlCol="0"/>
          <a:lstStyle/>
          <a:p>
            <a:pPr rtl="0"/>
            <a:r>
              <a:rPr lang="en-GB" dirty="0"/>
              <a:t>What next?</a:t>
            </a:r>
          </a:p>
        </p:txBody>
      </p:sp>
      <p:pic>
        <p:nvPicPr>
          <p:cNvPr id="3" name="Picture 2">
            <a:hlinkClick r:id="rId3"/>
            <a:extLst>
              <a:ext uri="{FF2B5EF4-FFF2-40B4-BE49-F238E27FC236}">
                <a16:creationId xmlns:a16="http://schemas.microsoft.com/office/drawing/2014/main" id="{E4A063B5-B641-6741-9002-CFACB3D89D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07120">
            <a:off x="367865" y="331884"/>
            <a:ext cx="2915524" cy="4120933"/>
          </a:xfrm>
          <a:prstGeom prst="rect">
            <a:avLst/>
          </a:prstGeom>
          <a:ln>
            <a:solidFill>
              <a:schemeClr val="tx1"/>
            </a:solidFill>
          </a:ln>
        </p:spPr>
      </p:pic>
      <p:pic>
        <p:nvPicPr>
          <p:cNvPr id="6" name="Picture Placeholder 8">
            <a:hlinkClick r:id="rId5"/>
            <a:extLst>
              <a:ext uri="{FF2B5EF4-FFF2-40B4-BE49-F238E27FC236}">
                <a16:creationId xmlns:a16="http://schemas.microsoft.com/office/drawing/2014/main" id="{2B46E39E-02DA-8F4E-85FB-2236D3F292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20377" y="286041"/>
            <a:ext cx="4906715" cy="4190956"/>
          </a:xfrm>
          <a:prstGeom prst="rect">
            <a:avLst/>
          </a:prstGeom>
          <a:ln>
            <a:solidFill>
              <a:schemeClr val="tx1"/>
            </a:solidFill>
          </a:ln>
        </p:spPr>
      </p:pic>
      <p:pic>
        <p:nvPicPr>
          <p:cNvPr id="8" name="Picture 7">
            <a:hlinkClick r:id="rId7"/>
            <a:extLst>
              <a:ext uri="{FF2B5EF4-FFF2-40B4-BE49-F238E27FC236}">
                <a16:creationId xmlns:a16="http://schemas.microsoft.com/office/drawing/2014/main" id="{494CFA5F-4804-A649-A9E5-BF2C89EF7DA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350781">
            <a:off x="8137138" y="361977"/>
            <a:ext cx="3472363" cy="4916257"/>
          </a:xfrm>
          <a:prstGeom prst="rect">
            <a:avLst/>
          </a:prstGeom>
          <a:ln>
            <a:solidFill>
              <a:schemeClr val="tx1"/>
            </a:solidFill>
          </a:ln>
        </p:spPr>
      </p:pic>
      <p:sp>
        <p:nvSpPr>
          <p:cNvPr id="11" name="Text Placeholder 4">
            <a:extLst>
              <a:ext uri="{FF2B5EF4-FFF2-40B4-BE49-F238E27FC236}">
                <a16:creationId xmlns:a16="http://schemas.microsoft.com/office/drawing/2014/main" id="{7C4CDE74-FF39-5F44-96F7-3B375D10A68F}"/>
              </a:ext>
            </a:extLst>
          </p:cNvPr>
          <p:cNvSpPr>
            <a:spLocks noGrp="1"/>
          </p:cNvSpPr>
          <p:nvPr>
            <p:ph type="body" idx="1"/>
          </p:nvPr>
        </p:nvSpPr>
        <p:spPr>
          <a:xfrm>
            <a:off x="1597306" y="6044158"/>
            <a:ext cx="7211027" cy="842726"/>
          </a:xfrm>
        </p:spPr>
        <p:txBody>
          <a:bodyPr rtlCol="0">
            <a:normAutofit/>
          </a:bodyPr>
          <a:lstStyle/>
          <a:p>
            <a:pPr algn="ctr" rtl="0"/>
            <a:r>
              <a:rPr lang="en-GB" b="1" dirty="0">
                <a:solidFill>
                  <a:schemeClr val="accent1">
                    <a:lumMod val="50000"/>
                  </a:schemeClr>
                </a:solidFill>
              </a:rPr>
              <a:t>Charting the future development of ecotourism </a:t>
            </a:r>
            <a:r>
              <a:rPr lang="en-GB" dirty="0">
                <a:solidFill>
                  <a:schemeClr val="accent1">
                    <a:lumMod val="50000"/>
                  </a:schemeClr>
                </a:solidFill>
              </a:rPr>
              <a:t>and other forms of </a:t>
            </a:r>
            <a:r>
              <a:rPr lang="en-GB" b="1" dirty="0">
                <a:solidFill>
                  <a:schemeClr val="accent1">
                    <a:lumMod val="50000"/>
                  </a:schemeClr>
                </a:solidFill>
              </a:rPr>
              <a:t>purpose-driven tourism </a:t>
            </a:r>
            <a:r>
              <a:rPr lang="en-GB" dirty="0">
                <a:solidFill>
                  <a:schemeClr val="accent1">
                    <a:lumMod val="50000"/>
                  </a:schemeClr>
                </a:solidFill>
              </a:rPr>
              <a:t>in </a:t>
            </a:r>
            <a:r>
              <a:rPr lang="en-GB" b="1" dirty="0">
                <a:solidFill>
                  <a:schemeClr val="accent1">
                    <a:lumMod val="50000"/>
                  </a:schemeClr>
                </a:solidFill>
              </a:rPr>
              <a:t>Uzbekistan</a:t>
            </a:r>
          </a:p>
          <a:p>
            <a:pPr rtl="0"/>
            <a:endParaRPr lang="en-GB" dirty="0">
              <a:solidFill>
                <a:schemeClr val="accent1">
                  <a:lumMod val="50000"/>
                </a:schemeClr>
              </a:solidFill>
            </a:endParaRPr>
          </a:p>
        </p:txBody>
      </p:sp>
    </p:spTree>
    <p:extLst>
      <p:ext uri="{BB962C8B-B14F-4D97-AF65-F5344CB8AC3E}">
        <p14:creationId xmlns:p14="http://schemas.microsoft.com/office/powerpoint/2010/main" val="146302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22339"/>
            <a:ext cx="6848213" cy="2095018"/>
          </a:xfrm>
        </p:spPr>
        <p:txBody>
          <a:bodyPr rtlCol="0">
            <a:noAutofit/>
          </a:bodyPr>
          <a:lstStyle/>
          <a:p>
            <a:pPr rtl="0">
              <a:spcAft>
                <a:spcPts val="600"/>
              </a:spcAft>
            </a:pPr>
            <a:r>
              <a:rPr lang="en-GB" sz="2400" b="1" dirty="0"/>
              <a:t>Dr J Marc Foggin</a:t>
            </a:r>
            <a:br>
              <a:rPr lang="en-GB" sz="2400" dirty="0"/>
            </a:br>
            <a:br>
              <a:rPr lang="en-GB" sz="800" dirty="0"/>
            </a:br>
            <a:r>
              <a:rPr lang="en-GB" sz="2000" dirty="0"/>
              <a:t>International Director, Plateau Perspectives</a:t>
            </a:r>
            <a:br>
              <a:rPr lang="en-GB" sz="2000" dirty="0"/>
            </a:br>
            <a:br>
              <a:rPr lang="en-GB" sz="700" dirty="0"/>
            </a:br>
            <a:r>
              <a:rPr lang="en-GB" sz="2000" dirty="0"/>
              <a:t>Research Associate, Institute of Asian Research, School of Public Policy and Global Affairs, University of British Columbia</a:t>
            </a:r>
            <a:br>
              <a:rPr lang="en-GB" sz="2000" dirty="0"/>
            </a:br>
            <a:br>
              <a:rPr lang="en-GB" sz="700" dirty="0"/>
            </a:br>
            <a:r>
              <a:rPr lang="en-GB" sz="2000" dirty="0" err="1"/>
              <a:t>marc.foggin@ubc.ca</a:t>
            </a:r>
            <a:endParaRPr lang="en-GB" sz="2400" dirty="0"/>
          </a:p>
        </p:txBody>
      </p:sp>
      <p:sp>
        <p:nvSpPr>
          <p:cNvPr id="5" name="Text Placeholder 4"/>
          <p:cNvSpPr>
            <a:spLocks noGrp="1"/>
          </p:cNvSpPr>
          <p:nvPr>
            <p:ph type="body" idx="1"/>
          </p:nvPr>
        </p:nvSpPr>
        <p:spPr>
          <a:xfrm>
            <a:off x="1597306" y="6044158"/>
            <a:ext cx="7211027" cy="842726"/>
          </a:xfrm>
        </p:spPr>
        <p:txBody>
          <a:bodyPr rtlCol="0">
            <a:normAutofit/>
          </a:bodyPr>
          <a:lstStyle/>
          <a:p>
            <a:pPr algn="ctr" rtl="0"/>
            <a:r>
              <a:rPr lang="en-GB" b="1" dirty="0">
                <a:solidFill>
                  <a:schemeClr val="accent1">
                    <a:lumMod val="50000"/>
                  </a:schemeClr>
                </a:solidFill>
              </a:rPr>
              <a:t>Charting the future development of ecotourism </a:t>
            </a:r>
            <a:r>
              <a:rPr lang="en-GB" dirty="0">
                <a:solidFill>
                  <a:schemeClr val="accent1">
                    <a:lumMod val="50000"/>
                  </a:schemeClr>
                </a:solidFill>
              </a:rPr>
              <a:t>and other forms of </a:t>
            </a:r>
            <a:r>
              <a:rPr lang="en-GB" b="1" dirty="0">
                <a:solidFill>
                  <a:schemeClr val="accent1">
                    <a:lumMod val="50000"/>
                  </a:schemeClr>
                </a:solidFill>
              </a:rPr>
              <a:t>purpose-driven tourism </a:t>
            </a:r>
            <a:r>
              <a:rPr lang="en-GB" dirty="0">
                <a:solidFill>
                  <a:schemeClr val="accent1">
                    <a:lumMod val="50000"/>
                  </a:schemeClr>
                </a:solidFill>
              </a:rPr>
              <a:t>in </a:t>
            </a:r>
            <a:r>
              <a:rPr lang="en-GB" b="1" dirty="0">
                <a:solidFill>
                  <a:schemeClr val="accent1">
                    <a:lumMod val="50000"/>
                  </a:schemeClr>
                </a:solidFill>
              </a:rPr>
              <a:t>Uzbekistan</a:t>
            </a:r>
          </a:p>
          <a:p>
            <a:pPr rtl="0"/>
            <a:endParaRPr lang="en-GB" dirty="0">
              <a:solidFill>
                <a:schemeClr val="accent1">
                  <a:lumMod val="50000"/>
                </a:schemeClr>
              </a:solidFill>
            </a:endParaRPr>
          </a:p>
        </p:txBody>
      </p:sp>
      <p:pic>
        <p:nvPicPr>
          <p:cNvPr id="7" name="Picture 6">
            <a:extLst>
              <a:ext uri="{FF2B5EF4-FFF2-40B4-BE49-F238E27FC236}">
                <a16:creationId xmlns:a16="http://schemas.microsoft.com/office/drawing/2014/main" id="{AAA31058-0D81-104A-BB25-FD8C0A29C6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459" y="730919"/>
            <a:ext cx="3276408" cy="923000"/>
          </a:xfrm>
          <a:prstGeom prst="rect">
            <a:avLst/>
          </a:prstGeom>
        </p:spPr>
      </p:pic>
      <p:pic>
        <p:nvPicPr>
          <p:cNvPr id="10" name="Picture 9">
            <a:extLst>
              <a:ext uri="{FF2B5EF4-FFF2-40B4-BE49-F238E27FC236}">
                <a16:creationId xmlns:a16="http://schemas.microsoft.com/office/drawing/2014/main" id="{510B998B-1256-7246-A3F3-C7A85AFEF7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72263" y="553942"/>
            <a:ext cx="2152891" cy="1053461"/>
          </a:xfrm>
          <a:prstGeom prst="rect">
            <a:avLst/>
          </a:prstGeom>
        </p:spPr>
      </p:pic>
      <p:pic>
        <p:nvPicPr>
          <p:cNvPr id="12" name="Picture 11">
            <a:extLst>
              <a:ext uri="{FF2B5EF4-FFF2-40B4-BE49-F238E27FC236}">
                <a16:creationId xmlns:a16="http://schemas.microsoft.com/office/drawing/2014/main" id="{3A514131-4565-9243-9BA3-F93B88CD64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28353" y="631410"/>
            <a:ext cx="5205424" cy="1205721"/>
          </a:xfrm>
          <a:prstGeom prst="rect">
            <a:avLst/>
          </a:prstGeom>
        </p:spPr>
      </p:pic>
      <p:sp>
        <p:nvSpPr>
          <p:cNvPr id="13" name="Title 3">
            <a:extLst>
              <a:ext uri="{FF2B5EF4-FFF2-40B4-BE49-F238E27FC236}">
                <a16:creationId xmlns:a16="http://schemas.microsoft.com/office/drawing/2014/main" id="{4E4050A5-FB0E-F642-B37F-952E7A5DDB94}"/>
              </a:ext>
            </a:extLst>
          </p:cNvPr>
          <p:cNvSpPr txBox="1">
            <a:spLocks/>
          </p:cNvSpPr>
          <p:nvPr/>
        </p:nvSpPr>
        <p:spPr>
          <a:xfrm>
            <a:off x="1778712" y="4423719"/>
            <a:ext cx="6848213" cy="1437227"/>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bg1"/>
                </a:solidFill>
                <a:latin typeface="+mj-lt"/>
                <a:ea typeface="+mj-ea"/>
                <a:cs typeface="+mj-cs"/>
              </a:defRPr>
            </a:lvl1pPr>
          </a:lstStyle>
          <a:p>
            <a:pPr algn="ctr">
              <a:spcAft>
                <a:spcPts val="600"/>
              </a:spcAft>
            </a:pPr>
            <a:r>
              <a:rPr lang="en-GB" sz="2800" b="1" i="1" dirty="0"/>
              <a:t>Thank you !</a:t>
            </a:r>
          </a:p>
          <a:p>
            <a:pPr>
              <a:spcAft>
                <a:spcPts val="600"/>
              </a:spcAft>
            </a:pPr>
            <a:endParaRPr lang="en-GB" sz="2400" dirty="0"/>
          </a:p>
        </p:txBody>
      </p:sp>
    </p:spTree>
    <p:extLst>
      <p:ext uri="{BB962C8B-B14F-4D97-AF65-F5344CB8AC3E}">
        <p14:creationId xmlns:p14="http://schemas.microsoft.com/office/powerpoint/2010/main" val="381461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b="1" dirty="0"/>
              <a:t>Tourism as a sector    |    Tourism as a tool</a:t>
            </a:r>
          </a:p>
        </p:txBody>
      </p:sp>
      <p:sp>
        <p:nvSpPr>
          <p:cNvPr id="3" name="Content Placeholder 2"/>
          <p:cNvSpPr>
            <a:spLocks noGrp="1"/>
          </p:cNvSpPr>
          <p:nvPr>
            <p:ph idx="1"/>
          </p:nvPr>
        </p:nvSpPr>
        <p:spPr/>
        <p:txBody>
          <a:bodyPr rtlCol="0"/>
          <a:lstStyle/>
          <a:p>
            <a:pPr rtl="0"/>
            <a:r>
              <a:rPr lang="en-GB" dirty="0"/>
              <a:t>Tourism is one of the </a:t>
            </a:r>
            <a:r>
              <a:rPr lang="en-GB" b="1" dirty="0"/>
              <a:t>fastest growing sectors </a:t>
            </a:r>
            <a:r>
              <a:rPr lang="en-GB" dirty="0"/>
              <a:t>of the economy (except 2020)</a:t>
            </a:r>
          </a:p>
          <a:p>
            <a:pPr rtl="0"/>
            <a:r>
              <a:rPr lang="en-GB" dirty="0"/>
              <a:t>Tourism can be developed in a variety of </a:t>
            </a:r>
            <a:r>
              <a:rPr lang="en-GB" b="1" dirty="0"/>
              <a:t>different and complementary ways</a:t>
            </a:r>
            <a:r>
              <a:rPr lang="en-GB" dirty="0"/>
              <a:t>	</a:t>
            </a:r>
          </a:p>
          <a:p>
            <a:pPr lvl="1"/>
            <a:r>
              <a:rPr lang="en-GB" sz="2000" dirty="0"/>
              <a:t>Centrally planned, with focus on regional economic development, larger numbers</a:t>
            </a:r>
          </a:p>
          <a:p>
            <a:pPr lvl="1"/>
            <a:r>
              <a:rPr lang="en-GB" sz="2000" dirty="0"/>
              <a:t>Organically, at local and community levels, strengthening livelihoods, specialized </a:t>
            </a:r>
          </a:p>
          <a:p>
            <a:pPr lvl="1"/>
            <a:r>
              <a:rPr lang="en-GB" sz="2000" dirty="0"/>
              <a:t>Hybrid option – both of the above, ensuring good enabling environments created </a:t>
            </a:r>
          </a:p>
          <a:p>
            <a:pPr rtl="0"/>
            <a:r>
              <a:rPr lang="en-GB" b="1" dirty="0"/>
              <a:t>Nature</a:t>
            </a:r>
            <a:r>
              <a:rPr lang="en-GB" dirty="0"/>
              <a:t> and </a:t>
            </a:r>
            <a:r>
              <a:rPr lang="en-GB" b="1" dirty="0"/>
              <a:t>culture</a:t>
            </a:r>
            <a:r>
              <a:rPr lang="en-GB" dirty="0"/>
              <a:t> (including history) may be regarded mainly as ‘assets’ to utilize in the development of sustainable tourism at regional / national levels</a:t>
            </a:r>
          </a:p>
          <a:p>
            <a:pPr rtl="0"/>
            <a:r>
              <a:rPr lang="en-GB" dirty="0"/>
              <a:t>However, beyond this, </a:t>
            </a:r>
            <a:r>
              <a:rPr lang="en-GB" b="1" dirty="0"/>
              <a:t>ecotourism</a:t>
            </a:r>
            <a:r>
              <a:rPr lang="en-GB" dirty="0"/>
              <a:t> (together with community based tourism) also could profitably be enabled, encouraged and strengthened </a:t>
            </a:r>
            <a:r>
              <a:rPr lang="en-GB" b="1" dirty="0"/>
              <a:t>to serve as a tool </a:t>
            </a:r>
            <a:r>
              <a:rPr lang="en-GB" dirty="0"/>
              <a:t>for selected purposes, e.g. for conservation and community development </a:t>
            </a:r>
          </a:p>
          <a:p>
            <a:pPr rtl="0"/>
            <a:endParaRPr lang="en-GB" dirty="0"/>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2</a:t>
            </a:fld>
            <a:endParaRPr lang="en-GB" dirty="0"/>
          </a:p>
        </p:txBody>
      </p:sp>
      <p:sp>
        <p:nvSpPr>
          <p:cNvPr id="6" name="Footer Placeholder 5"/>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
        <p:nvSpPr>
          <p:cNvPr id="7" name="Date Placeholder 6"/>
          <p:cNvSpPr>
            <a:spLocks noGrp="1"/>
          </p:cNvSpPr>
          <p:nvPr>
            <p:ph type="dt" sz="half" idx="10"/>
          </p:nvPr>
        </p:nvSpPr>
        <p:spPr/>
        <p:txBody>
          <a:bodyPr/>
          <a:lstStyle/>
          <a:p>
            <a:pPr rtl="0"/>
            <a:fld id="{761E13FA-AA24-46F5-B53F-4037736A4E26}" type="datetime1">
              <a:rPr lang="en-GB" smtClean="0"/>
              <a:t>14/08/2020</a:t>
            </a:fld>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2867"/>
            <a:ext cx="9371949" cy="1183566"/>
          </a:xfrm>
        </p:spPr>
        <p:txBody>
          <a:bodyPr rtlCol="0"/>
          <a:lstStyle/>
          <a:p>
            <a:pPr rtl="0"/>
            <a:r>
              <a:rPr lang="en-GB" b="1" dirty="0"/>
              <a:t>Tourism as a tool for community development and the conservation of national biodiversity </a:t>
            </a:r>
          </a:p>
        </p:txBody>
      </p:sp>
      <p:sp>
        <p:nvSpPr>
          <p:cNvPr id="3" name="Content Placeholder 2"/>
          <p:cNvSpPr>
            <a:spLocks noGrp="1"/>
          </p:cNvSpPr>
          <p:nvPr>
            <p:ph idx="1"/>
          </p:nvPr>
        </p:nvSpPr>
        <p:spPr>
          <a:xfrm>
            <a:off x="1410026" y="2086864"/>
            <a:ext cx="9371948" cy="4244488"/>
          </a:xfrm>
        </p:spPr>
        <p:txBody>
          <a:bodyPr rtlCol="0">
            <a:normAutofit/>
          </a:bodyPr>
          <a:lstStyle/>
          <a:p>
            <a:pPr rtl="0"/>
            <a:r>
              <a:rPr lang="en-GB" b="1" dirty="0"/>
              <a:t>National goals </a:t>
            </a:r>
            <a:r>
              <a:rPr lang="en-GB" dirty="0"/>
              <a:t>for sustainable development may be supported by ecotourism</a:t>
            </a:r>
          </a:p>
          <a:p>
            <a:pPr rtl="0"/>
            <a:r>
              <a:rPr lang="en-GB" dirty="0"/>
              <a:t>By providing appropriate</a:t>
            </a:r>
            <a:r>
              <a:rPr lang="en-GB" b="1" dirty="0"/>
              <a:t> enabling environments </a:t>
            </a:r>
            <a:r>
              <a:rPr lang="en-GB" dirty="0"/>
              <a:t>encouraging development of community-based ecotourism operations, new opportunities may emerge</a:t>
            </a:r>
          </a:p>
          <a:p>
            <a:pPr rtl="0"/>
            <a:r>
              <a:rPr lang="en-GB" dirty="0"/>
              <a:t>If designed with long-range ‘end purposes’ in mind, such as UN Global Goals and collaborations with international partners, </a:t>
            </a:r>
            <a:r>
              <a:rPr lang="en-GB" b="1" dirty="0"/>
              <a:t>ecotourism</a:t>
            </a:r>
            <a:r>
              <a:rPr lang="en-GB" dirty="0"/>
              <a:t> may be an ideal mechanism to achieve the desired purposes – building on </a:t>
            </a:r>
            <a:r>
              <a:rPr lang="en-GB" b="1" dirty="0"/>
              <a:t>strong synergies </a:t>
            </a:r>
            <a:r>
              <a:rPr lang="en-GB" dirty="0"/>
              <a:t>inherent in ecotourism for conservation and socioeconomic development</a:t>
            </a:r>
          </a:p>
          <a:p>
            <a:pPr rtl="0"/>
            <a:r>
              <a:rPr lang="en-GB" dirty="0"/>
              <a:t>A joint strategy may be most fruitful, including </a:t>
            </a:r>
            <a:r>
              <a:rPr lang="en-GB" b="1" dirty="0"/>
              <a:t>nature-based tourism </a:t>
            </a:r>
            <a:r>
              <a:rPr lang="en-GB" dirty="0"/>
              <a:t>and </a:t>
            </a:r>
            <a:r>
              <a:rPr lang="en-GB" b="1" dirty="0"/>
              <a:t>cultural tourism </a:t>
            </a:r>
            <a:r>
              <a:rPr lang="en-GB" dirty="0"/>
              <a:t>(i.e., working from assets-based perspectives) </a:t>
            </a:r>
            <a:r>
              <a:rPr lang="en-GB" b="1" dirty="0"/>
              <a:t>along with ecotourism</a:t>
            </a:r>
            <a:r>
              <a:rPr lang="en-GB" dirty="0"/>
              <a:t>, as long as a clarity of thought is maintained </a:t>
            </a:r>
            <a:r>
              <a:rPr lang="en-GB" b="1" dirty="0"/>
              <a:t>regarding overall purposes </a:t>
            </a:r>
            <a:r>
              <a:rPr lang="en-GB" dirty="0"/>
              <a:t>of (eco)tourism and </a:t>
            </a:r>
            <a:r>
              <a:rPr lang="en-GB" b="1" dirty="0"/>
              <a:t>unique features </a:t>
            </a:r>
            <a:r>
              <a:rPr lang="en-GB" dirty="0"/>
              <a:t>of different tourism models</a:t>
            </a:r>
          </a:p>
          <a:p>
            <a:pPr rtl="0"/>
            <a:endParaRPr lang="en-GB" dirty="0"/>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3</a:t>
            </a:fld>
            <a:endParaRPr lang="en-GB" dirty="0"/>
          </a:p>
        </p:txBody>
      </p:sp>
      <p:sp>
        <p:nvSpPr>
          <p:cNvPr id="6" name="Footer Placeholder 5"/>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
        <p:nvSpPr>
          <p:cNvPr id="7" name="Date Placeholder 6"/>
          <p:cNvSpPr>
            <a:spLocks noGrp="1"/>
          </p:cNvSpPr>
          <p:nvPr>
            <p:ph type="dt" sz="half" idx="10"/>
          </p:nvPr>
        </p:nvSpPr>
        <p:spPr/>
        <p:txBody>
          <a:bodyPr/>
          <a:lstStyle/>
          <a:p>
            <a:pPr rtl="0"/>
            <a:fld id="{761E13FA-AA24-46F5-B53F-4037736A4E26}" type="datetime1">
              <a:rPr lang="en-GB" smtClean="0"/>
              <a:t>14/08/2020</a:t>
            </a:fld>
            <a:endParaRPr lang="en-US" dirty="0"/>
          </a:p>
        </p:txBody>
      </p:sp>
    </p:spTree>
    <p:extLst>
      <p:ext uri="{BB962C8B-B14F-4D97-AF65-F5344CB8AC3E}">
        <p14:creationId xmlns:p14="http://schemas.microsoft.com/office/powerpoint/2010/main" val="417730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63913"/>
            <a:ext cx="6949440" cy="2921545"/>
          </a:xfrm>
        </p:spPr>
        <p:txBody>
          <a:bodyPr rtlCol="0"/>
          <a:lstStyle/>
          <a:p>
            <a:pPr rtl="0"/>
            <a:r>
              <a:rPr lang="en-GB" dirty="0"/>
              <a:t>Four models of ecotourism to consider…</a:t>
            </a:r>
          </a:p>
        </p:txBody>
      </p:sp>
      <p:sp>
        <p:nvSpPr>
          <p:cNvPr id="5" name="Text Placeholder 4"/>
          <p:cNvSpPr>
            <a:spLocks noGrp="1"/>
          </p:cNvSpPr>
          <p:nvPr>
            <p:ph type="body" idx="1"/>
          </p:nvPr>
        </p:nvSpPr>
        <p:spPr>
          <a:xfrm>
            <a:off x="1751777" y="5335593"/>
            <a:ext cx="6949440" cy="449523"/>
          </a:xfrm>
        </p:spPr>
        <p:txBody>
          <a:bodyPr rtlCol="0"/>
          <a:lstStyle/>
          <a:p>
            <a:pPr rtl="0"/>
            <a:r>
              <a:rPr lang="en-GB" dirty="0"/>
              <a:t>Sharing experiences from the field</a:t>
            </a: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Western China</a:t>
            </a:r>
          </a:p>
        </p:txBody>
      </p:sp>
      <p:sp>
        <p:nvSpPr>
          <p:cNvPr id="3" name="Text Placeholder 2"/>
          <p:cNvSpPr>
            <a:spLocks noGrp="1"/>
          </p:cNvSpPr>
          <p:nvPr>
            <p:ph type="body" idx="1"/>
          </p:nvPr>
        </p:nvSpPr>
        <p:spPr/>
        <p:txBody>
          <a:bodyPr rtlCol="0">
            <a:normAutofit/>
          </a:bodyPr>
          <a:lstStyle/>
          <a:p>
            <a:pPr rtl="0"/>
            <a:r>
              <a:rPr lang="en-GB" dirty="0">
                <a:solidFill>
                  <a:schemeClr val="accent2">
                    <a:lumMod val="75000"/>
                  </a:schemeClr>
                </a:solidFill>
              </a:rPr>
              <a:t>Community co-management </a:t>
            </a:r>
            <a:r>
              <a:rPr lang="en-GB" b="0" dirty="0">
                <a:solidFill>
                  <a:schemeClr val="accent2">
                    <a:lumMod val="75000"/>
                  </a:schemeClr>
                </a:solidFill>
              </a:rPr>
              <a:t>in the new national parks system in China</a:t>
            </a:r>
          </a:p>
        </p:txBody>
      </p:sp>
      <p:sp>
        <p:nvSpPr>
          <p:cNvPr id="4" name="Content Placeholder 3"/>
          <p:cNvSpPr>
            <a:spLocks noGrp="1"/>
          </p:cNvSpPr>
          <p:nvPr>
            <p:ph sz="half" idx="2"/>
          </p:nvPr>
        </p:nvSpPr>
        <p:spPr>
          <a:xfrm>
            <a:off x="1409699" y="2473219"/>
            <a:ext cx="4608576" cy="3772199"/>
          </a:xfrm>
        </p:spPr>
        <p:txBody>
          <a:bodyPr rtlCol="0"/>
          <a:lstStyle/>
          <a:p>
            <a:pPr rtl="0"/>
            <a:r>
              <a:rPr lang="en-GB" i="1" dirty="0">
                <a:solidFill>
                  <a:schemeClr val="accent1">
                    <a:lumMod val="75000"/>
                  </a:schemeClr>
                </a:solidFill>
                <a:ea typeface="+mj-ea"/>
                <a:cs typeface="+mj-cs"/>
              </a:rPr>
              <a:t>Working with protected areas</a:t>
            </a:r>
          </a:p>
          <a:p>
            <a:pPr rtl="0"/>
            <a:r>
              <a:rPr lang="en-GB" i="1" dirty="0">
                <a:solidFill>
                  <a:schemeClr val="accent1">
                    <a:lumMod val="75000"/>
                  </a:schemeClr>
                </a:solidFill>
                <a:ea typeface="+mj-ea"/>
                <a:cs typeface="+mj-cs"/>
              </a:rPr>
              <a:t>Focus on biodiversity and wildlife</a:t>
            </a:r>
          </a:p>
        </p:txBody>
      </p:sp>
      <p:sp>
        <p:nvSpPr>
          <p:cNvPr id="5" name="Text Placeholder 4"/>
          <p:cNvSpPr>
            <a:spLocks noGrp="1"/>
          </p:cNvSpPr>
          <p:nvPr>
            <p:ph type="body" sz="quarter" idx="3"/>
          </p:nvPr>
        </p:nvSpPr>
        <p:spPr>
          <a:xfrm>
            <a:off x="6172200" y="995423"/>
            <a:ext cx="4610100" cy="1382969"/>
          </a:xfrm>
        </p:spPr>
        <p:txBody>
          <a:bodyPr rtlCol="0">
            <a:normAutofit/>
          </a:bodyPr>
          <a:lstStyle/>
          <a:p>
            <a:r>
              <a:rPr lang="en-GB" dirty="0">
                <a:solidFill>
                  <a:schemeClr val="accent2">
                    <a:lumMod val="75000"/>
                  </a:schemeClr>
                </a:solidFill>
              </a:rPr>
              <a:t>Horseback Planet Society</a:t>
            </a:r>
            <a:r>
              <a:rPr lang="en-GB" b="0" dirty="0">
                <a:solidFill>
                  <a:schemeClr val="accent2">
                    <a:lumMod val="75000"/>
                  </a:schemeClr>
                </a:solidFill>
              </a:rPr>
              <a:t>:</a:t>
            </a:r>
            <a:r>
              <a:rPr lang="en-GB" dirty="0">
                <a:solidFill>
                  <a:schemeClr val="accent2">
                    <a:lumMod val="75000"/>
                  </a:schemeClr>
                </a:solidFill>
              </a:rPr>
              <a:t> </a:t>
            </a:r>
            <a:r>
              <a:rPr lang="en-GB" b="0" dirty="0">
                <a:solidFill>
                  <a:schemeClr val="accent2">
                    <a:lumMod val="75000"/>
                  </a:schemeClr>
                </a:solidFill>
              </a:rPr>
              <a:t>building a network of tourism entrepreneurs and local partners for wildlife conservation</a:t>
            </a:r>
          </a:p>
        </p:txBody>
      </p:sp>
      <p:sp>
        <p:nvSpPr>
          <p:cNvPr id="6" name="Content Placeholder 5"/>
          <p:cNvSpPr>
            <a:spLocks noGrp="1"/>
          </p:cNvSpPr>
          <p:nvPr>
            <p:ph sz="quarter" idx="4"/>
          </p:nvPr>
        </p:nvSpPr>
        <p:spPr>
          <a:xfrm>
            <a:off x="6172200" y="2473219"/>
            <a:ext cx="4610100" cy="3772199"/>
          </a:xfrm>
        </p:spPr>
        <p:txBody>
          <a:bodyPr rtlCol="0"/>
          <a:lstStyle/>
          <a:p>
            <a:r>
              <a:rPr lang="en-GB" i="1" dirty="0">
                <a:solidFill>
                  <a:schemeClr val="accent1">
                    <a:lumMod val="75000"/>
                  </a:schemeClr>
                </a:solidFill>
                <a:ea typeface="+mj-ea"/>
                <a:cs typeface="+mj-cs"/>
              </a:rPr>
              <a:t>Working with the business sector</a:t>
            </a:r>
          </a:p>
          <a:p>
            <a:r>
              <a:rPr lang="en-GB" i="1" dirty="0">
                <a:solidFill>
                  <a:schemeClr val="accent1">
                    <a:lumMod val="75000"/>
                  </a:schemeClr>
                </a:solidFill>
                <a:ea typeface="+mj-ea"/>
                <a:cs typeface="+mj-cs"/>
              </a:rPr>
              <a:t>Focus on local entrepreneurial spirit along with environmental concern</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smtClean="0"/>
              <a:t>5</a:t>
            </a:fld>
            <a:endParaRPr lang="en-GB" dirty="0"/>
          </a:p>
        </p:txBody>
      </p:sp>
      <p:sp>
        <p:nvSpPr>
          <p:cNvPr id="10" name="Date Placeholder 9"/>
          <p:cNvSpPr>
            <a:spLocks noGrp="1"/>
          </p:cNvSpPr>
          <p:nvPr>
            <p:ph type="dt" sz="half" idx="10"/>
          </p:nvPr>
        </p:nvSpPr>
        <p:spPr/>
        <p:txBody>
          <a:bodyPr/>
          <a:lstStyle/>
          <a:p>
            <a:pPr rtl="0"/>
            <a:fld id="{CF5AB74D-EB6E-4236-BA39-1485FA91848B}" type="datetime1">
              <a:rPr lang="en-GB" smtClean="0"/>
              <a:t>14/08/2020</a:t>
            </a:fld>
            <a:endParaRPr lang="en-GB" dirty="0"/>
          </a:p>
        </p:txBody>
      </p:sp>
      <p:pic>
        <p:nvPicPr>
          <p:cNvPr id="11" name="Picture 10">
            <a:extLst>
              <a:ext uri="{FF2B5EF4-FFF2-40B4-BE49-F238E27FC236}">
                <a16:creationId xmlns:a16="http://schemas.microsoft.com/office/drawing/2014/main" id="{13EAB1AA-A9EF-4E4E-A383-BCF1018213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09699" y="3562773"/>
            <a:ext cx="4608576" cy="2682645"/>
          </a:xfrm>
          <a:prstGeom prst="rect">
            <a:avLst/>
          </a:prstGeom>
        </p:spPr>
      </p:pic>
      <p:pic>
        <p:nvPicPr>
          <p:cNvPr id="14" name="Picture 13">
            <a:extLst>
              <a:ext uri="{FF2B5EF4-FFF2-40B4-BE49-F238E27FC236}">
                <a16:creationId xmlns:a16="http://schemas.microsoft.com/office/drawing/2014/main" id="{4F36F162-B4AB-C549-8A16-DBFD20C116F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1720" y="3819646"/>
            <a:ext cx="4610100" cy="2425772"/>
          </a:xfrm>
          <a:prstGeom prst="rect">
            <a:avLst/>
          </a:prstGeom>
        </p:spPr>
      </p:pic>
      <p:sp>
        <p:nvSpPr>
          <p:cNvPr id="16" name="Footer Placeholder 5">
            <a:extLst>
              <a:ext uri="{FF2B5EF4-FFF2-40B4-BE49-F238E27FC236}">
                <a16:creationId xmlns:a16="http://schemas.microsoft.com/office/drawing/2014/main" id="{655A52BB-9E33-F14F-9F23-58C1413B34ED}"/>
              </a:ext>
            </a:extLst>
          </p:cNvPr>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Kyrgyz Republic</a:t>
            </a:r>
          </a:p>
        </p:txBody>
      </p:sp>
      <p:sp>
        <p:nvSpPr>
          <p:cNvPr id="3" name="Text Placeholder 2"/>
          <p:cNvSpPr>
            <a:spLocks noGrp="1"/>
          </p:cNvSpPr>
          <p:nvPr>
            <p:ph type="body" idx="1"/>
          </p:nvPr>
        </p:nvSpPr>
        <p:spPr/>
        <p:txBody>
          <a:bodyPr rtlCol="0">
            <a:normAutofit/>
          </a:bodyPr>
          <a:lstStyle/>
          <a:p>
            <a:r>
              <a:rPr lang="en-GB" dirty="0">
                <a:solidFill>
                  <a:schemeClr val="accent2">
                    <a:lumMod val="75000"/>
                  </a:schemeClr>
                </a:solidFill>
              </a:rPr>
              <a:t>Micro reserve</a:t>
            </a:r>
            <a:r>
              <a:rPr lang="en-GB" b="0" dirty="0">
                <a:solidFill>
                  <a:schemeClr val="accent2">
                    <a:lumMod val="75000"/>
                  </a:schemeClr>
                </a:solidFill>
              </a:rPr>
              <a:t>: opportunity to show community commitment in action</a:t>
            </a:r>
          </a:p>
        </p:txBody>
      </p:sp>
      <p:sp>
        <p:nvSpPr>
          <p:cNvPr id="4" name="Content Placeholder 3"/>
          <p:cNvSpPr>
            <a:spLocks noGrp="1"/>
          </p:cNvSpPr>
          <p:nvPr>
            <p:ph sz="half" idx="2"/>
          </p:nvPr>
        </p:nvSpPr>
        <p:spPr>
          <a:xfrm>
            <a:off x="1409699" y="2488557"/>
            <a:ext cx="4608576" cy="3756861"/>
          </a:xfrm>
        </p:spPr>
        <p:txBody>
          <a:bodyPr rtlCol="0"/>
          <a:lstStyle/>
          <a:p>
            <a:pPr rtl="0"/>
            <a:r>
              <a:rPr lang="en-GB" i="1" dirty="0">
                <a:solidFill>
                  <a:schemeClr val="accent1">
                    <a:lumMod val="75000"/>
                  </a:schemeClr>
                </a:solidFill>
                <a:ea typeface="+mj-ea"/>
                <a:cs typeface="+mj-cs"/>
              </a:rPr>
              <a:t>Leveraging new land legislation</a:t>
            </a:r>
          </a:p>
          <a:p>
            <a:pPr rtl="0"/>
            <a:r>
              <a:rPr lang="en-GB" i="1" dirty="0">
                <a:solidFill>
                  <a:schemeClr val="accent1">
                    <a:lumMod val="75000"/>
                  </a:schemeClr>
                </a:solidFill>
                <a:ea typeface="+mj-ea"/>
                <a:cs typeface="+mj-cs"/>
              </a:rPr>
              <a:t>Focus on monitoring/demonstrating success, including ‘no harm’ noted as ecotourism ventures develop</a:t>
            </a:r>
          </a:p>
        </p:txBody>
      </p:sp>
      <p:sp>
        <p:nvSpPr>
          <p:cNvPr id="5" name="Text Placeholder 4"/>
          <p:cNvSpPr>
            <a:spLocks noGrp="1"/>
          </p:cNvSpPr>
          <p:nvPr>
            <p:ph type="body" sz="quarter" idx="3"/>
          </p:nvPr>
        </p:nvSpPr>
        <p:spPr>
          <a:xfrm>
            <a:off x="6172200" y="1053296"/>
            <a:ext cx="4610100" cy="1325096"/>
          </a:xfrm>
        </p:spPr>
        <p:txBody>
          <a:bodyPr rtlCol="0">
            <a:normAutofit/>
          </a:bodyPr>
          <a:lstStyle/>
          <a:p>
            <a:r>
              <a:rPr lang="en-GB" dirty="0">
                <a:solidFill>
                  <a:schemeClr val="accent2">
                    <a:lumMod val="75000"/>
                  </a:schemeClr>
                </a:solidFill>
              </a:rPr>
              <a:t>Community conservancies</a:t>
            </a:r>
            <a:r>
              <a:rPr lang="en-GB" b="0" dirty="0">
                <a:solidFill>
                  <a:schemeClr val="accent2">
                    <a:lumMod val="75000"/>
                  </a:schemeClr>
                </a:solidFill>
              </a:rPr>
              <a:t>: where former poachers are now serving as wildlife wardens and nature guides</a:t>
            </a:r>
          </a:p>
        </p:txBody>
      </p:sp>
      <p:sp>
        <p:nvSpPr>
          <p:cNvPr id="6" name="Content Placeholder 5"/>
          <p:cNvSpPr>
            <a:spLocks noGrp="1"/>
          </p:cNvSpPr>
          <p:nvPr>
            <p:ph sz="quarter" idx="4"/>
          </p:nvPr>
        </p:nvSpPr>
        <p:spPr>
          <a:xfrm>
            <a:off x="6172200" y="2488557"/>
            <a:ext cx="4610100" cy="3756861"/>
          </a:xfrm>
        </p:spPr>
        <p:txBody>
          <a:bodyPr rtlCol="0"/>
          <a:lstStyle/>
          <a:p>
            <a:r>
              <a:rPr lang="en-GB" i="1" dirty="0">
                <a:solidFill>
                  <a:schemeClr val="accent1">
                    <a:lumMod val="75000"/>
                  </a:schemeClr>
                </a:solidFill>
                <a:ea typeface="+mj-ea"/>
                <a:cs typeface="+mj-cs"/>
              </a:rPr>
              <a:t>Creating new livelihood strategies</a:t>
            </a:r>
          </a:p>
          <a:p>
            <a:r>
              <a:rPr lang="en-GB" i="1" dirty="0">
                <a:solidFill>
                  <a:schemeClr val="accent1">
                    <a:lumMod val="75000"/>
                  </a:schemeClr>
                </a:solidFill>
                <a:ea typeface="+mj-ea"/>
                <a:cs typeface="+mj-cs"/>
              </a:rPr>
              <a:t>Focus on sense of community and common identity, local pride in the environment and culture, hope for future wellbeing and good nature</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smtClean="0"/>
              <a:t>6</a:t>
            </a:fld>
            <a:endParaRPr lang="en-GB" dirty="0"/>
          </a:p>
        </p:txBody>
      </p:sp>
      <p:sp>
        <p:nvSpPr>
          <p:cNvPr id="10" name="Date Placeholder 9"/>
          <p:cNvSpPr>
            <a:spLocks noGrp="1"/>
          </p:cNvSpPr>
          <p:nvPr>
            <p:ph type="dt" sz="half" idx="10"/>
          </p:nvPr>
        </p:nvSpPr>
        <p:spPr/>
        <p:txBody>
          <a:bodyPr/>
          <a:lstStyle/>
          <a:p>
            <a:pPr rtl="0"/>
            <a:fld id="{CF5AB74D-EB6E-4236-BA39-1485FA91848B}" type="datetime1">
              <a:rPr lang="en-GB" smtClean="0"/>
              <a:t>14/08/2020</a:t>
            </a:fld>
            <a:endParaRPr lang="en-GB" dirty="0"/>
          </a:p>
        </p:txBody>
      </p:sp>
      <p:pic>
        <p:nvPicPr>
          <p:cNvPr id="11" name="Picture 10">
            <a:extLst>
              <a:ext uri="{FF2B5EF4-FFF2-40B4-BE49-F238E27FC236}">
                <a16:creationId xmlns:a16="http://schemas.microsoft.com/office/drawing/2014/main" id="{03FBB390-B0AE-6F40-97DF-EC75ABA8E7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72200" y="4479609"/>
            <a:ext cx="4626636" cy="1792564"/>
          </a:xfrm>
          <a:prstGeom prst="rect">
            <a:avLst/>
          </a:prstGeom>
        </p:spPr>
      </p:pic>
      <p:pic>
        <p:nvPicPr>
          <p:cNvPr id="12" name="Picture 11">
            <a:extLst>
              <a:ext uri="{FF2B5EF4-FFF2-40B4-BE49-F238E27FC236}">
                <a16:creationId xmlns:a16="http://schemas.microsoft.com/office/drawing/2014/main" id="{0A4E759E-46C8-F54C-9420-1184262BA49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93163" y="4156154"/>
            <a:ext cx="4625111" cy="2116019"/>
          </a:xfrm>
          <a:prstGeom prst="rect">
            <a:avLst/>
          </a:prstGeom>
        </p:spPr>
      </p:pic>
      <p:sp>
        <p:nvSpPr>
          <p:cNvPr id="13" name="Footer Placeholder 5">
            <a:extLst>
              <a:ext uri="{FF2B5EF4-FFF2-40B4-BE49-F238E27FC236}">
                <a16:creationId xmlns:a16="http://schemas.microsoft.com/office/drawing/2014/main" id="{FCB2B3F8-3457-DE49-8A27-A921D3A05A23}"/>
              </a:ext>
            </a:extLst>
          </p:cNvPr>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Tree>
    <p:extLst>
      <p:ext uri="{BB962C8B-B14F-4D97-AF65-F5344CB8AC3E}">
        <p14:creationId xmlns:p14="http://schemas.microsoft.com/office/powerpoint/2010/main" val="272580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36" y="276087"/>
            <a:ext cx="10209639" cy="1056325"/>
          </a:xfrm>
        </p:spPr>
        <p:txBody>
          <a:bodyPr rtlCol="0"/>
          <a:lstStyle/>
          <a:p>
            <a:r>
              <a:rPr lang="en-GB" dirty="0"/>
              <a:t>Community co-management in protected areas</a:t>
            </a:r>
          </a:p>
        </p:txBody>
      </p:sp>
      <p:sp>
        <p:nvSpPr>
          <p:cNvPr id="3" name="Slide Number Placeholder 2"/>
          <p:cNvSpPr>
            <a:spLocks noGrp="1"/>
          </p:cNvSpPr>
          <p:nvPr>
            <p:ph type="sldNum" sz="quarter" idx="12"/>
          </p:nvPr>
        </p:nvSpPr>
        <p:spPr/>
        <p:txBody>
          <a:bodyPr rtlCol="0"/>
          <a:lstStyle/>
          <a:p>
            <a:pPr rtl="0"/>
            <a:fld id="{9CD8D479-8942-46E8-A226-A4E01F7A105C}" type="slidenum">
              <a:rPr lang="en-GB" smtClean="0"/>
              <a:t>7</a:t>
            </a:fld>
            <a:endParaRPr lang="en-GB" dirty="0"/>
          </a:p>
        </p:txBody>
      </p:sp>
      <p:sp>
        <p:nvSpPr>
          <p:cNvPr id="6" name="Date Placeholder 5"/>
          <p:cNvSpPr>
            <a:spLocks noGrp="1"/>
          </p:cNvSpPr>
          <p:nvPr>
            <p:ph type="dt" sz="half" idx="10"/>
          </p:nvPr>
        </p:nvSpPr>
        <p:spPr/>
        <p:txBody>
          <a:bodyPr/>
          <a:lstStyle/>
          <a:p>
            <a:pPr rtl="0"/>
            <a:fld id="{AD8A153F-5F49-4176-A368-35876228B6C0}" type="datetime1">
              <a:rPr lang="en-GB" smtClean="0"/>
              <a:t>14/08/2020</a:t>
            </a:fld>
            <a:endParaRPr lang="en-US" dirty="0"/>
          </a:p>
        </p:txBody>
      </p:sp>
      <p:pic>
        <p:nvPicPr>
          <p:cNvPr id="7" name="Picture 6">
            <a:hlinkClick r:id="rId3"/>
            <a:extLst>
              <a:ext uri="{FF2B5EF4-FFF2-40B4-BE49-F238E27FC236}">
                <a16:creationId xmlns:a16="http://schemas.microsoft.com/office/drawing/2014/main" id="{D080F83D-E70A-9942-853F-3D2E8F9DDF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32005">
            <a:off x="736564" y="1809943"/>
            <a:ext cx="3188426" cy="4341926"/>
          </a:xfrm>
          <a:prstGeom prst="rect">
            <a:avLst/>
          </a:prstGeom>
          <a:ln>
            <a:solidFill>
              <a:schemeClr val="tx1"/>
            </a:solidFill>
          </a:ln>
        </p:spPr>
      </p:pic>
      <p:sp>
        <p:nvSpPr>
          <p:cNvPr id="8" name="Footer Placeholder 5">
            <a:extLst>
              <a:ext uri="{FF2B5EF4-FFF2-40B4-BE49-F238E27FC236}">
                <a16:creationId xmlns:a16="http://schemas.microsoft.com/office/drawing/2014/main" id="{E3BB8C31-7850-1E41-A9D0-8A3298964FA4}"/>
              </a:ext>
            </a:extLst>
          </p:cNvPr>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
        <p:nvSpPr>
          <p:cNvPr id="4" name="TextBox 3">
            <a:extLst>
              <a:ext uri="{FF2B5EF4-FFF2-40B4-BE49-F238E27FC236}">
                <a16:creationId xmlns:a16="http://schemas.microsoft.com/office/drawing/2014/main" id="{848C30E6-FEF4-B344-8976-F317D314F8EF}"/>
              </a:ext>
            </a:extLst>
          </p:cNvPr>
          <p:cNvSpPr txBox="1"/>
          <p:nvPr/>
        </p:nvSpPr>
        <p:spPr>
          <a:xfrm>
            <a:off x="4363656" y="1632026"/>
            <a:ext cx="6713316"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China is formally launching its recently established network of national parks in 2020, incl. Sanjiangyuan National Park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Co-management approaches provide space for dialogue and development of mutually beneficial plans and actions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Community partnerships (e.g., community wardens) are an integral part of several national parks’ monitoring systems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Community-based tourism and ecotourism could serve parallel purposes, including biodiversity conservation</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45" y="276087"/>
            <a:ext cx="10803145" cy="1041591"/>
          </a:xfrm>
        </p:spPr>
        <p:txBody>
          <a:bodyPr rtlCol="0"/>
          <a:lstStyle/>
          <a:p>
            <a:r>
              <a:rPr lang="en-GB" dirty="0"/>
              <a:t>Horseback Planet Society and community partnerships</a:t>
            </a:r>
          </a:p>
        </p:txBody>
      </p:sp>
      <p:sp>
        <p:nvSpPr>
          <p:cNvPr id="3" name="Slide Number Placeholder 2"/>
          <p:cNvSpPr>
            <a:spLocks noGrp="1"/>
          </p:cNvSpPr>
          <p:nvPr>
            <p:ph type="sldNum" sz="quarter" idx="12"/>
          </p:nvPr>
        </p:nvSpPr>
        <p:spPr/>
        <p:txBody>
          <a:bodyPr rtlCol="0"/>
          <a:lstStyle/>
          <a:p>
            <a:pPr rtl="0"/>
            <a:fld id="{9CD8D479-8942-46E8-A226-A4E01F7A105C}" type="slidenum">
              <a:rPr lang="en-GB" smtClean="0"/>
              <a:t>8</a:t>
            </a:fld>
            <a:endParaRPr lang="en-GB" dirty="0"/>
          </a:p>
        </p:txBody>
      </p:sp>
      <p:sp>
        <p:nvSpPr>
          <p:cNvPr id="6" name="Date Placeholder 5"/>
          <p:cNvSpPr>
            <a:spLocks noGrp="1"/>
          </p:cNvSpPr>
          <p:nvPr>
            <p:ph type="dt" sz="half" idx="10"/>
          </p:nvPr>
        </p:nvSpPr>
        <p:spPr/>
        <p:txBody>
          <a:bodyPr/>
          <a:lstStyle/>
          <a:p>
            <a:pPr rtl="0"/>
            <a:fld id="{AD8A153F-5F49-4176-A368-35876228B6C0}" type="datetime1">
              <a:rPr lang="en-GB" smtClean="0"/>
              <a:t>14/08/2020</a:t>
            </a:fld>
            <a:endParaRPr lang="en-US" dirty="0"/>
          </a:p>
        </p:txBody>
      </p:sp>
      <p:sp>
        <p:nvSpPr>
          <p:cNvPr id="7" name="Footer Placeholder 5">
            <a:extLst>
              <a:ext uri="{FF2B5EF4-FFF2-40B4-BE49-F238E27FC236}">
                <a16:creationId xmlns:a16="http://schemas.microsoft.com/office/drawing/2014/main" id="{B20AABBB-0F04-0E47-9B27-42D97203BD6B}"/>
              </a:ext>
            </a:extLst>
          </p:cNvPr>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
        <p:nvSpPr>
          <p:cNvPr id="8" name="TextBox 7">
            <a:extLst>
              <a:ext uri="{FF2B5EF4-FFF2-40B4-BE49-F238E27FC236}">
                <a16:creationId xmlns:a16="http://schemas.microsoft.com/office/drawing/2014/main" id="{5FA30D3C-B84D-3B44-A0BF-ACF9AB89E539}"/>
              </a:ext>
            </a:extLst>
          </p:cNvPr>
          <p:cNvSpPr txBox="1"/>
          <p:nvPr/>
        </p:nvSpPr>
        <p:spPr>
          <a:xfrm>
            <a:off x="4363655" y="1597304"/>
            <a:ext cx="686378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Community-based ecotourism </a:t>
            </a:r>
            <a:r>
              <a:rPr lang="en-US" sz="2000" dirty="0" err="1"/>
              <a:t>entreprises</a:t>
            </a:r>
            <a:r>
              <a:rPr lang="en-US" sz="2000" dirty="0"/>
              <a:t> encouraged and supported, then developed as partners for mutual benefit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Household businesses are naturally replicating – providing employment, serving as models  to others, providing hope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New activities trialed – some kept, while others discarded</a:t>
            </a:r>
          </a:p>
          <a:p>
            <a:pPr marL="285750" indent="-285750">
              <a:buFont typeface="Arial" panose="020B0604020202020204" pitchFamily="34" charset="0"/>
              <a:buChar char="•"/>
            </a:pPr>
            <a:endParaRPr lang="en-US" sz="2000" dirty="0"/>
          </a:p>
        </p:txBody>
      </p:sp>
      <p:pic>
        <p:nvPicPr>
          <p:cNvPr id="9" name="Picture 8">
            <a:hlinkClick r:id="rId3"/>
            <a:extLst>
              <a:ext uri="{FF2B5EF4-FFF2-40B4-BE49-F238E27FC236}">
                <a16:creationId xmlns:a16="http://schemas.microsoft.com/office/drawing/2014/main" id="{D8191D1F-B0C8-E047-9777-EBECC1E775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21923">
            <a:off x="709815" y="1807581"/>
            <a:ext cx="3206828" cy="4331916"/>
          </a:xfrm>
          <a:prstGeom prst="rect">
            <a:avLst/>
          </a:prstGeom>
          <a:ln>
            <a:solidFill>
              <a:schemeClr val="tx1"/>
            </a:solidFill>
          </a:ln>
        </p:spPr>
      </p:pic>
      <p:pic>
        <p:nvPicPr>
          <p:cNvPr id="11" name="Picture 10">
            <a:hlinkClick r:id="rId5"/>
            <a:extLst>
              <a:ext uri="{FF2B5EF4-FFF2-40B4-BE49-F238E27FC236}">
                <a16:creationId xmlns:a16="http://schemas.microsoft.com/office/drawing/2014/main" id="{EA3AD342-EE5A-A642-95DA-73086CCC29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53965" y="4329972"/>
            <a:ext cx="2782633" cy="1932001"/>
          </a:xfrm>
          <a:prstGeom prst="rect">
            <a:avLst/>
          </a:prstGeom>
          <a:ln>
            <a:solidFill>
              <a:schemeClr val="tx1"/>
            </a:solidFill>
          </a:ln>
        </p:spPr>
      </p:pic>
      <p:pic>
        <p:nvPicPr>
          <p:cNvPr id="13" name="Picture 12">
            <a:hlinkClick r:id="rId7"/>
            <a:extLst>
              <a:ext uri="{FF2B5EF4-FFF2-40B4-BE49-F238E27FC236}">
                <a16:creationId xmlns:a16="http://schemas.microsoft.com/office/drawing/2014/main" id="{0DB7BCD5-2F2C-7845-ACE9-F6960857C0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31326" y="4328503"/>
            <a:ext cx="2782632" cy="1946082"/>
          </a:xfrm>
          <a:prstGeom prst="rect">
            <a:avLst/>
          </a:prstGeom>
          <a:ln>
            <a:solidFill>
              <a:schemeClr val="tx1"/>
            </a:solidFill>
          </a:ln>
        </p:spPr>
      </p:pic>
    </p:spTree>
    <p:extLst>
      <p:ext uri="{BB962C8B-B14F-4D97-AF65-F5344CB8AC3E}">
        <p14:creationId xmlns:p14="http://schemas.microsoft.com/office/powerpoint/2010/main" val="31889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9CD8D479-8942-46E8-A226-A4E01F7A105C}" type="slidenum">
              <a:rPr lang="en-GB" smtClean="0"/>
              <a:t>9</a:t>
            </a:fld>
            <a:endParaRPr lang="en-GB" dirty="0"/>
          </a:p>
        </p:txBody>
      </p:sp>
      <p:sp>
        <p:nvSpPr>
          <p:cNvPr id="6" name="Date Placeholder 5"/>
          <p:cNvSpPr>
            <a:spLocks noGrp="1"/>
          </p:cNvSpPr>
          <p:nvPr>
            <p:ph type="dt" sz="half" idx="10"/>
          </p:nvPr>
        </p:nvSpPr>
        <p:spPr/>
        <p:txBody>
          <a:bodyPr/>
          <a:lstStyle/>
          <a:p>
            <a:pPr rtl="0"/>
            <a:fld id="{AD8A153F-5F49-4176-A368-35876228B6C0}" type="datetime1">
              <a:rPr lang="en-GB" smtClean="0"/>
              <a:t>14/08/2020</a:t>
            </a:fld>
            <a:endParaRPr lang="en-US" dirty="0"/>
          </a:p>
        </p:txBody>
      </p:sp>
      <p:sp>
        <p:nvSpPr>
          <p:cNvPr id="7" name="Footer Placeholder 5">
            <a:extLst>
              <a:ext uri="{FF2B5EF4-FFF2-40B4-BE49-F238E27FC236}">
                <a16:creationId xmlns:a16="http://schemas.microsoft.com/office/drawing/2014/main" id="{0B962E58-BB7D-C04A-991B-5B39991A89EA}"/>
              </a:ext>
            </a:extLst>
          </p:cNvPr>
          <p:cNvSpPr>
            <a:spLocks noGrp="1"/>
          </p:cNvSpPr>
          <p:nvPr>
            <p:ph type="ftr" sz="quarter" idx="11"/>
          </p:nvPr>
        </p:nvSpPr>
        <p:spPr>
          <a:xfrm>
            <a:off x="1637716" y="6629400"/>
            <a:ext cx="9705474" cy="228600"/>
          </a:xfrm>
        </p:spPr>
        <p:txBody>
          <a:bodyPr rtlCol="0"/>
          <a:lstStyle/>
          <a:p>
            <a:pPr rtl="0"/>
            <a:r>
              <a:rPr lang="en-GB" b="1" dirty="0"/>
              <a:t>Plateau Perspectives  | </a:t>
            </a:r>
            <a:r>
              <a:rPr lang="en-GB" dirty="0"/>
              <a:t> </a:t>
            </a:r>
            <a:r>
              <a:rPr lang="en-GB" b="1" dirty="0"/>
              <a:t>Building partnerships </a:t>
            </a:r>
            <a:r>
              <a:rPr lang="en-GB" dirty="0"/>
              <a:t>in conservation and sustainable development  |  </a:t>
            </a:r>
            <a:r>
              <a:rPr lang="en-GB" b="1" dirty="0"/>
              <a:t>Sharing expertise and insights </a:t>
            </a:r>
            <a:r>
              <a:rPr lang="en-GB" dirty="0"/>
              <a:t>for creating a better future together</a:t>
            </a:r>
          </a:p>
        </p:txBody>
      </p:sp>
      <p:sp>
        <p:nvSpPr>
          <p:cNvPr id="9" name="Title 1">
            <a:extLst>
              <a:ext uri="{FF2B5EF4-FFF2-40B4-BE49-F238E27FC236}">
                <a16:creationId xmlns:a16="http://schemas.microsoft.com/office/drawing/2014/main" id="{8929E147-4A94-444D-840E-FFE2DF274CAC}"/>
              </a:ext>
            </a:extLst>
          </p:cNvPr>
          <p:cNvSpPr>
            <a:spLocks noGrp="1"/>
          </p:cNvSpPr>
          <p:nvPr>
            <p:ph type="title"/>
          </p:nvPr>
        </p:nvSpPr>
        <p:spPr>
          <a:xfrm>
            <a:off x="540045" y="276087"/>
            <a:ext cx="10803145" cy="1041591"/>
          </a:xfrm>
        </p:spPr>
        <p:txBody>
          <a:bodyPr rtlCol="0">
            <a:normAutofit/>
          </a:bodyPr>
          <a:lstStyle/>
          <a:p>
            <a:r>
              <a:rPr lang="en-GB" dirty="0"/>
              <a:t>Community-managed micro reserve in Tianshan Mountains</a:t>
            </a:r>
          </a:p>
        </p:txBody>
      </p:sp>
      <p:sp>
        <p:nvSpPr>
          <p:cNvPr id="10" name="TextBox 9">
            <a:extLst>
              <a:ext uri="{FF2B5EF4-FFF2-40B4-BE49-F238E27FC236}">
                <a16:creationId xmlns:a16="http://schemas.microsoft.com/office/drawing/2014/main" id="{9E8A6586-927F-8E44-A124-FDD09E283F83}"/>
              </a:ext>
            </a:extLst>
          </p:cNvPr>
          <p:cNvSpPr txBox="1"/>
          <p:nvPr/>
        </p:nvSpPr>
        <p:spPr>
          <a:xfrm>
            <a:off x="6265764" y="1620452"/>
            <a:ext cx="4961678" cy="2554545"/>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2000" dirty="0"/>
              <a:t>New opportunities could include… </a:t>
            </a:r>
          </a:p>
          <a:p>
            <a:pPr marL="742950" lvl="1" indent="-285750">
              <a:spcAft>
                <a:spcPts val="400"/>
              </a:spcAft>
              <a:buFont typeface="Arial" panose="020B0604020202020204" pitchFamily="34" charset="0"/>
              <a:buChar char="•"/>
            </a:pPr>
            <a:r>
              <a:rPr lang="en-US" sz="2000" i="1" dirty="0"/>
              <a:t>Leveraging new legislations</a:t>
            </a:r>
            <a:endParaRPr lang="en-US" sz="1200" i="1" dirty="0"/>
          </a:p>
          <a:p>
            <a:pPr marL="742950" lvl="1" indent="-285750">
              <a:spcAft>
                <a:spcPts val="400"/>
              </a:spcAft>
              <a:buFont typeface="Arial" panose="020B0604020202020204" pitchFamily="34" charset="0"/>
              <a:buChar char="•"/>
            </a:pPr>
            <a:r>
              <a:rPr lang="en-US" sz="2000" i="1" dirty="0"/>
              <a:t>Building new partnerships</a:t>
            </a:r>
            <a:endParaRPr lang="en-US" sz="1200" i="1" dirty="0"/>
          </a:p>
          <a:p>
            <a:pPr marL="742950" lvl="1" indent="-285750">
              <a:spcAft>
                <a:spcPts val="400"/>
              </a:spcAft>
              <a:buFont typeface="Arial" panose="020B0604020202020204" pitchFamily="34" charset="0"/>
              <a:buChar char="•"/>
            </a:pPr>
            <a:r>
              <a:rPr lang="en-US" sz="2000" i="1" dirty="0"/>
              <a:t>Destination marketing</a:t>
            </a:r>
          </a:p>
          <a:p>
            <a:pPr marL="742950" lvl="1" indent="-285750">
              <a:spcAft>
                <a:spcPts val="400"/>
              </a:spcAft>
              <a:buFont typeface="Arial" panose="020B0604020202020204" pitchFamily="34" charset="0"/>
              <a:buChar char="•"/>
            </a:pPr>
            <a:r>
              <a:rPr lang="en-US" sz="2000" i="1" dirty="0"/>
              <a:t>Or collaborations with international biodiversity projects… focusing on ecotourism-for-conservation</a:t>
            </a:r>
          </a:p>
        </p:txBody>
      </p:sp>
      <p:sp>
        <p:nvSpPr>
          <p:cNvPr id="13" name="TextBox 12">
            <a:extLst>
              <a:ext uri="{FF2B5EF4-FFF2-40B4-BE49-F238E27FC236}">
                <a16:creationId xmlns:a16="http://schemas.microsoft.com/office/drawing/2014/main" id="{D6C9B653-F938-994A-924E-39D087D67426}"/>
              </a:ext>
            </a:extLst>
          </p:cNvPr>
          <p:cNvSpPr txBox="1"/>
          <p:nvPr/>
        </p:nvSpPr>
        <p:spPr>
          <a:xfrm>
            <a:off x="540045" y="1642069"/>
            <a:ext cx="5154699" cy="1508105"/>
          </a:xfrm>
          <a:prstGeom prst="rect">
            <a:avLst/>
          </a:prstGeom>
          <a:noFill/>
        </p:spPr>
        <p:txBody>
          <a:bodyPr wrap="square" rtlCol="0">
            <a:spAutoFit/>
          </a:bodyPr>
          <a:lstStyle/>
          <a:p>
            <a:pPr marL="285750" indent="-285750">
              <a:buFont typeface="Arial" panose="020B0604020202020204" pitchFamily="34" charset="0"/>
              <a:buChar char="•"/>
            </a:pPr>
            <a:r>
              <a:rPr lang="en-US" sz="2000" dirty="0"/>
              <a:t>Opportunism – creatively taking advantage of emerging opportunities as they arise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a:t>Resilience – ability to withstand unexpected changes, strengthened by local relationships </a:t>
            </a:r>
          </a:p>
        </p:txBody>
      </p:sp>
      <p:pic>
        <p:nvPicPr>
          <p:cNvPr id="15" name="Picture 14">
            <a:extLst>
              <a:ext uri="{FF2B5EF4-FFF2-40B4-BE49-F238E27FC236}">
                <a16:creationId xmlns:a16="http://schemas.microsoft.com/office/drawing/2014/main" id="{81DAC3A3-2C58-F248-B308-21703E9106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97258" y="4679548"/>
            <a:ext cx="4730184" cy="1587674"/>
          </a:xfrm>
          <a:prstGeom prst="rect">
            <a:avLst/>
          </a:prstGeom>
        </p:spPr>
      </p:pic>
      <p:pic>
        <p:nvPicPr>
          <p:cNvPr id="17" name="Picture 16">
            <a:hlinkClick r:id="rId4"/>
            <a:extLst>
              <a:ext uri="{FF2B5EF4-FFF2-40B4-BE49-F238E27FC236}">
                <a16:creationId xmlns:a16="http://schemas.microsoft.com/office/drawing/2014/main" id="{10B19EC0-25E7-224F-BEB9-C7D9106CB9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0046" y="3629704"/>
            <a:ext cx="5154698" cy="2653317"/>
          </a:xfrm>
          <a:prstGeom prst="rect">
            <a:avLst/>
          </a:prstGeom>
        </p:spPr>
      </p:pic>
    </p:spTree>
    <p:extLst>
      <p:ext uri="{BB962C8B-B14F-4D97-AF65-F5344CB8AC3E}">
        <p14:creationId xmlns:p14="http://schemas.microsoft.com/office/powerpoint/2010/main" val="9289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275_TF03098889" id="{B3734755-A021-458A-A8F6-F6986161A830}" vid="{23DB80E9-0F0D-4FFA-88C9-84FBDCB4C26D}"/>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Ecology 16x9</Template>
  <TotalTime>189</TotalTime>
  <Words>2641</Words>
  <Application>Microsoft Macintosh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Ecology 16x9</vt:lpstr>
      <vt:lpstr>Ecotourism in Central Asia – Sharing experiences</vt:lpstr>
      <vt:lpstr>Tourism as a sector    |    Tourism as a tool</vt:lpstr>
      <vt:lpstr>Tourism as a tool for community development and the conservation of national biodiversity </vt:lpstr>
      <vt:lpstr>Four models of ecotourism to consider…</vt:lpstr>
      <vt:lpstr>Western China</vt:lpstr>
      <vt:lpstr>Kyrgyz Republic</vt:lpstr>
      <vt:lpstr>Community co-management in protected areas</vt:lpstr>
      <vt:lpstr>Horseback Planet Society and community partnerships</vt:lpstr>
      <vt:lpstr>Community-managed micro reserve in Tianshan Mountains</vt:lpstr>
      <vt:lpstr>Community conservancies and local wardens</vt:lpstr>
      <vt:lpstr>What next?</vt:lpstr>
      <vt:lpstr>Dr J Marc Foggin  International Director, Plateau Perspectives  Research Associate, Institute of Asian Research, School of Public Policy and Global Affairs, University of British Columbia  marc.foggin@ubc.ca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Ecotourism in Central Asia – Sharing experiences</dc:title>
  <dc:creator>Marc Foggin</dc:creator>
  <cp:lastModifiedBy>Marc Foggin</cp:lastModifiedBy>
  <cp:revision>59</cp:revision>
  <dcterms:created xsi:type="dcterms:W3CDTF">2020-08-05T07:44:22Z</dcterms:created>
  <dcterms:modified xsi:type="dcterms:W3CDTF">2020-08-14T02:13:57Z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